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Book Antiqua" panose="0204060205030503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263209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55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06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516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34950" algn="l" rtl="0">
              <a:lnSpc>
                <a:spcPct val="100000"/>
              </a:lnSpc>
              <a:spcBef>
                <a:spcPts val="0"/>
              </a:spcBef>
              <a:spcAft>
                <a:spcPts val="0"/>
              </a:spcAft>
              <a:buSzPts val="100"/>
              <a:buChar char="●"/>
            </a:pPr>
            <a:r>
              <a:rPr lang="ru" sz="1400" b="1"/>
              <a:t>Бензолдың реакциялық қабілеті</a:t>
            </a:r>
            <a:endParaRPr sz="1400" b="1"/>
          </a:p>
          <a:p>
            <a:pPr marL="457200" lvl="0" indent="-234950" algn="l" rtl="0">
              <a:lnSpc>
                <a:spcPct val="100000"/>
              </a:lnSpc>
              <a:spcBef>
                <a:spcPts val="0"/>
              </a:spcBef>
              <a:spcAft>
                <a:spcPts val="0"/>
              </a:spcAft>
              <a:buSzPts val="100"/>
              <a:buChar char="●"/>
            </a:pPr>
            <a:r>
              <a:rPr lang="ru" sz="1400" b="1"/>
              <a:t>P-байланыстардың циклдік массиві жоғары электрондық тығыздық аймағы болып табылады; сондықтан арендер әдетте нуклеофилдер (мысалы, алкендер және Алкиндер)</a:t>
            </a:r>
            <a:endParaRPr sz="1400" b="1"/>
          </a:p>
          <a:p>
            <a:pPr marL="457200" lvl="0" indent="-234950" algn="l" rtl="0">
              <a:lnSpc>
                <a:spcPct val="100000"/>
              </a:lnSpc>
              <a:spcBef>
                <a:spcPts val="0"/>
              </a:spcBef>
              <a:spcAft>
                <a:spcPts val="0"/>
              </a:spcAft>
              <a:buSzPts val="100"/>
              <a:buChar char="●"/>
            </a:pPr>
            <a:r>
              <a:rPr lang="ru" sz="1400" b="1"/>
              <a:t>Алкендер мен алкиндерге ұқсас емес( қосу реакцияларынан өтетін), арендер әдетте топ (әдетте-х) ауыстырылған және хош иісті жүйе сақталған.</a:t>
            </a:r>
            <a:endParaRPr sz="1400" b="1"/>
          </a:p>
          <a:p>
            <a:pPr marL="457200" lvl="0" indent="-234950" algn="l" rtl="0">
              <a:lnSpc>
                <a:spcPct val="100000"/>
              </a:lnSpc>
              <a:spcBef>
                <a:spcPts val="0"/>
              </a:spcBef>
              <a:spcAft>
                <a:spcPts val="0"/>
              </a:spcAft>
              <a:buSzPts val="100"/>
              <a:buChar char="●"/>
            </a:pPr>
            <a:r>
              <a:rPr lang="ru" sz="1400" b="1"/>
              <a:t>Ароматты жүйенің тұрақтылығы ароматты жүйені бұзып, қосымша орнын ауыстырады</a:t>
            </a:r>
            <a:endParaRPr sz="1400" b="1"/>
          </a:p>
          <a:p>
            <a:pPr marL="457200" lvl="0" indent="-234950" algn="l" rtl="0">
              <a:lnSpc>
                <a:spcPct val="100000"/>
              </a:lnSpc>
              <a:spcBef>
                <a:spcPts val="0"/>
              </a:spcBef>
              <a:spcAft>
                <a:spcPts val="0"/>
              </a:spcAft>
              <a:buSzPts val="100"/>
              <a:buChar char="●"/>
            </a:pPr>
            <a:r>
              <a:rPr lang="ru" sz="1400" b="1"/>
              <a:t>Бензол декарбоксилденумен натрий бензоаты түзілуі</a:t>
            </a:r>
            <a:endParaRPr sz="1400" b="1"/>
          </a:p>
          <a:p>
            <a:pPr marL="457200" lvl="0" indent="-234950" algn="l" rtl="0">
              <a:lnSpc>
                <a:spcPct val="100000"/>
              </a:lnSpc>
              <a:spcBef>
                <a:spcPts val="0"/>
              </a:spcBef>
              <a:spcAft>
                <a:spcPts val="0"/>
              </a:spcAft>
              <a:buSzPts val="100"/>
              <a:buChar char="●"/>
            </a:pPr>
            <a:r>
              <a:rPr lang="ru" sz="1400" b="1"/>
              <a:t>Бұл әдіс бензол алу үшін зертханада қолданылады. Натрий бензоатын содамен және әкпен жылытады, ал бензолды декарбоксилдеу кезінде (көмірқышқыл газын алып тастау) алады.</a:t>
            </a:r>
            <a:endParaRPr sz="1400" b="1"/>
          </a:p>
          <a:p>
            <a:pPr marL="457200" lvl="0" indent="-234950" algn="l" rtl="0">
              <a:lnSpc>
                <a:spcPct val="100000"/>
              </a:lnSpc>
              <a:spcBef>
                <a:spcPts val="0"/>
              </a:spcBef>
              <a:spcAft>
                <a:spcPts val="0"/>
              </a:spcAft>
              <a:buSzPts val="100"/>
              <a:buChar char="●"/>
            </a:pPr>
            <a:r>
              <a:rPr lang="ru" sz="1400" b="1"/>
              <a:t>Мырыш қосылған фенолды қыздыру кезінде бензолдың пайда болуы</a:t>
            </a:r>
            <a:endParaRPr sz="1400" b="1"/>
          </a:p>
          <a:p>
            <a:pPr marL="457200" lvl="0" indent="-234950" algn="l" rtl="0">
              <a:lnSpc>
                <a:spcPct val="100000"/>
              </a:lnSpc>
              <a:spcBef>
                <a:spcPts val="0"/>
              </a:spcBef>
              <a:spcAft>
                <a:spcPts val="0"/>
              </a:spcAft>
              <a:buSzPts val="100"/>
              <a:buChar char="●"/>
            </a:pPr>
            <a:r>
              <a:rPr lang="ru" sz="1400" b="1"/>
              <a:t>Бензол мырыш ұнтағымен фенол қосылыстарын қыздыру кезінде пайда болады.</a:t>
            </a:r>
            <a:endParaRPr sz="1400" b="1"/>
          </a:p>
          <a:p>
            <a:pPr marL="0" lvl="0" indent="0" algn="l" rtl="0">
              <a:lnSpc>
                <a:spcPct val="100000"/>
              </a:lnSpc>
              <a:spcBef>
                <a:spcPts val="0"/>
              </a:spcBef>
              <a:spcAft>
                <a:spcPts val="0"/>
              </a:spcAft>
              <a:buSzPts val="1100"/>
              <a:buNone/>
            </a:pPr>
            <a:endParaRPr sz="1400" b="1"/>
          </a:p>
        </p:txBody>
      </p:sp>
    </p:spTree>
    <p:extLst>
      <p:ext uri="{BB962C8B-B14F-4D97-AF65-F5344CB8AC3E}">
        <p14:creationId xmlns:p14="http://schemas.microsoft.com/office/powerpoint/2010/main" val="237551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34950" algn="l" rtl="0">
              <a:lnSpc>
                <a:spcPct val="100000"/>
              </a:lnSpc>
              <a:spcBef>
                <a:spcPts val="0"/>
              </a:spcBef>
              <a:spcAft>
                <a:spcPts val="0"/>
              </a:spcAft>
              <a:buSzPts val="100"/>
              <a:buChar char="●"/>
            </a:pPr>
            <a:r>
              <a:rPr lang="ru" sz="1300">
                <a:solidFill>
                  <a:schemeClr val="dk1"/>
                </a:solidFill>
              </a:rPr>
              <a:t>Ацетилен полимеризациясымен бензолдың түзілуі Ацетилен қызыл ыстық мыс түтігі арқылы өтетін кезде, ол бензолға дейін полимерленеді Бензол хлориді диазония төмендеуі Бензол бензендиазон хлориді натриймен немесе гипофосфор қышқылымен шығарғанда пайда болады. Сульфоксидінің гидролизі Бензолсульфон қышқылы гидролиз кезінде бензол бумен қамтамасыз етеді.</a:t>
            </a:r>
            <a:endParaRPr sz="100"/>
          </a:p>
        </p:txBody>
      </p:sp>
    </p:spTree>
    <p:extLst>
      <p:ext uri="{BB962C8B-B14F-4D97-AF65-F5344CB8AC3E}">
        <p14:creationId xmlns:p14="http://schemas.microsoft.com/office/powerpoint/2010/main" val="231241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34950" algn="l" rtl="0">
              <a:lnSpc>
                <a:spcPct val="100000"/>
              </a:lnSpc>
              <a:spcBef>
                <a:spcPts val="0"/>
              </a:spcBef>
              <a:spcAft>
                <a:spcPts val="0"/>
              </a:spcAft>
              <a:buSzPts val="100"/>
              <a:buChar char="●"/>
            </a:pPr>
            <a:r>
              <a:rPr lang="ru" sz="1300"/>
              <a:t>Бензол қанықпаған болса да, ол Алкен ретінде жауап бермейді Сіз Льюис қышқыл катализаторы бар болса, бромда бромбензол алуға болады Реакция қосымша емес, ол mecanism ауыстыру бар! </a:t>
            </a:r>
            <a:endParaRPr sz="1300"/>
          </a:p>
          <a:p>
            <a:pPr marL="457200" lvl="0" indent="-234950" algn="l" rtl="0">
              <a:lnSpc>
                <a:spcPct val="100000"/>
              </a:lnSpc>
              <a:spcBef>
                <a:spcPts val="0"/>
              </a:spcBef>
              <a:spcAft>
                <a:spcPts val="0"/>
              </a:spcAft>
              <a:buSzPts val="100"/>
              <a:buChar char="●"/>
            </a:pPr>
            <a:r>
              <a:rPr lang="ru" sz="1300"/>
              <a:t>Бензол тек бір монобромдалған қосылысты шығарады Бензолдағы барлық алты көміртегі-сутегі байланыстары эквивалентті</a:t>
            </a:r>
            <a:endParaRPr sz="100"/>
          </a:p>
        </p:txBody>
      </p:sp>
    </p:spTree>
    <p:extLst>
      <p:ext uri="{BB962C8B-B14F-4D97-AF65-F5344CB8AC3E}">
        <p14:creationId xmlns:p14="http://schemas.microsoft.com/office/powerpoint/2010/main" val="124971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00000"/>
              </a:lnSpc>
              <a:spcBef>
                <a:spcPts val="0"/>
              </a:spcBef>
              <a:spcAft>
                <a:spcPts val="0"/>
              </a:spcAft>
              <a:buSzPts val="1300"/>
              <a:buChar char="●"/>
            </a:pPr>
            <a:r>
              <a:rPr lang="ru" sz="1300"/>
              <a:t>Ароматты қосылыстардың электрофильді реакциялары: алмастыру негізінен жүреді. Әрқашан катализатор қажет.</a:t>
            </a:r>
            <a:endParaRPr sz="1300"/>
          </a:p>
          <a:p>
            <a:pPr marL="457200" lvl="0" indent="-234950" algn="l" rtl="0">
              <a:lnSpc>
                <a:spcPct val="100000"/>
              </a:lnSpc>
              <a:spcBef>
                <a:spcPts val="0"/>
              </a:spcBef>
              <a:spcAft>
                <a:spcPts val="0"/>
              </a:spcAft>
              <a:buSzPts val="100"/>
              <a:buChar char="●"/>
            </a:pPr>
            <a:endParaRPr sz="100"/>
          </a:p>
        </p:txBody>
      </p:sp>
    </p:spTree>
    <p:extLst>
      <p:ext uri="{BB962C8B-B14F-4D97-AF65-F5344CB8AC3E}">
        <p14:creationId xmlns:p14="http://schemas.microsoft.com/office/powerpoint/2010/main" val="56908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a:t>Топтың 2-ші, 3-ші және 4-ші позицияларында-NO2 және SO3H бағдарына байланысты (галогендер-Орто, бу бағдарлаушылар), (карбон және нитротоптар мет бағдарлаушы болып табылады) </a:t>
            </a:r>
            <a:endParaRPr/>
          </a:p>
          <a:p>
            <a:pPr marL="0" lvl="0" indent="0" algn="l" rtl="0">
              <a:lnSpc>
                <a:spcPct val="100000"/>
              </a:lnSpc>
              <a:spcBef>
                <a:spcPts val="0"/>
              </a:spcBef>
              <a:spcAft>
                <a:spcPts val="0"/>
              </a:spcAft>
              <a:buSzPts val="1100"/>
              <a:buNone/>
            </a:pPr>
            <a:r>
              <a:rPr lang="ru"/>
              <a:t>Бұл бағдарлардың индуктивті және мезомерлі әсерлеріне байланысты броммен реакция тек Льюис қышқылдарының немесе катализаторлардың қатысуымен жүргізіледі барлық осы реакциялар механизм алмастыру арқылы жүреді</a:t>
            </a:r>
            <a:endParaRPr/>
          </a:p>
        </p:txBody>
      </p:sp>
    </p:spTree>
    <p:extLst>
      <p:ext uri="{BB962C8B-B14F-4D97-AF65-F5344CB8AC3E}">
        <p14:creationId xmlns:p14="http://schemas.microsoft.com/office/powerpoint/2010/main" val="213373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00000"/>
              </a:lnSpc>
              <a:spcBef>
                <a:spcPts val="0"/>
              </a:spcBef>
              <a:spcAft>
                <a:spcPts val="0"/>
              </a:spcAft>
              <a:buSzPts val="1300"/>
              <a:buChar char="●"/>
            </a:pPr>
            <a:r>
              <a:rPr lang="ru" sz="1300"/>
              <a:t>Ароматты қосылыстардың электрофильді реакциялары: алмастыру негізінен жүреді. </a:t>
            </a:r>
            <a:endParaRPr sz="1300"/>
          </a:p>
          <a:p>
            <a:pPr marL="457200" marR="0" lvl="0" indent="-311150" algn="l" rtl="0">
              <a:lnSpc>
                <a:spcPct val="100000"/>
              </a:lnSpc>
              <a:spcBef>
                <a:spcPts val="0"/>
              </a:spcBef>
              <a:spcAft>
                <a:spcPts val="0"/>
              </a:spcAft>
              <a:buSzPts val="1300"/>
              <a:buChar char="●"/>
            </a:pPr>
            <a:r>
              <a:rPr lang="ru" sz="1300">
                <a:solidFill>
                  <a:schemeClr val="dk1"/>
                </a:solidFill>
              </a:rPr>
              <a:t>Ароматты </a:t>
            </a:r>
            <a:r>
              <a:rPr lang="ru" sz="1300"/>
              <a:t>қосылыстардың тотығуы функционалдық топтар бойынша жүреді, </a:t>
            </a:r>
            <a:r>
              <a:rPr lang="ru" sz="1300">
                <a:solidFill>
                  <a:schemeClr val="dk1"/>
                </a:solidFill>
              </a:rPr>
              <a:t>ароматты </a:t>
            </a:r>
            <a:r>
              <a:rPr lang="ru" sz="1300"/>
              <a:t>сақина өте тұрақты молекула</a:t>
            </a:r>
            <a:endParaRPr sz="1300"/>
          </a:p>
          <a:p>
            <a:pPr marL="457200" marR="0" lvl="0" indent="0" algn="l" rtl="0">
              <a:lnSpc>
                <a:spcPct val="100000"/>
              </a:lnSpc>
              <a:spcBef>
                <a:spcPts val="0"/>
              </a:spcBef>
              <a:spcAft>
                <a:spcPts val="0"/>
              </a:spcAft>
              <a:buSzPts val="1100"/>
              <a:buNone/>
            </a:pPr>
            <a:endParaRPr sz="1300"/>
          </a:p>
          <a:p>
            <a:pPr marL="457200" lvl="0" indent="-234950" algn="l" rtl="0">
              <a:lnSpc>
                <a:spcPct val="100000"/>
              </a:lnSpc>
              <a:spcBef>
                <a:spcPts val="0"/>
              </a:spcBef>
              <a:spcAft>
                <a:spcPts val="0"/>
              </a:spcAft>
              <a:buSzPts val="100"/>
              <a:buChar char="●"/>
            </a:pPr>
            <a:endParaRPr sz="100"/>
          </a:p>
        </p:txBody>
      </p:sp>
    </p:spTree>
    <p:extLst>
      <p:ext uri="{BB962C8B-B14F-4D97-AF65-F5344CB8AC3E}">
        <p14:creationId xmlns:p14="http://schemas.microsoft.com/office/powerpoint/2010/main" val="330094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1000" b="1">
                <a:solidFill>
                  <a:schemeClr val="dk1"/>
                </a:solidFill>
              </a:rPr>
              <a:t>Шешім</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sz="1000" b="1">
                <a:solidFill>
                  <a:schemeClr val="dk1"/>
                </a:solidFill>
              </a:rPr>
              <a:t>Қосылыста бензол сақинасы бар (сутегі атомдарының бірі ауыстырылған хлор атомымен); ароматты.</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sz="1000" b="1">
                <a:solidFill>
                  <a:schemeClr val="dk1"/>
                </a:solidFill>
              </a:rPr>
              <a:t>Циклдық қосылыс, бірақ бензол сақинасы жоқ; ол ароматты емес.</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sz="1000" b="1">
                <a:solidFill>
                  <a:schemeClr val="dk1"/>
                </a:solidFill>
              </a:rPr>
              <a:t>Қосылыста бензол сақинасы бар (сутегі атомдарының бірі орын тепкіш топпен); ароматты.</a:t>
            </a:r>
            <a:endParaRPr sz="1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sz="1000" b="1">
                <a:solidFill>
                  <a:schemeClr val="dk1"/>
                </a:solidFill>
              </a:rPr>
              <a:t>Циклдық қосылыс, бірақ бензол сақинасы жоқ; ол ароматты емес.</a:t>
            </a:r>
            <a:endParaRPr sz="1000" b="1">
              <a:solidFill>
                <a:schemeClr val="dk1"/>
              </a:solidFill>
            </a:endParaRPr>
          </a:p>
          <a:p>
            <a:pPr marL="0" lvl="0" indent="0" algn="l" rtl="0">
              <a:lnSpc>
                <a:spcPct val="100000"/>
              </a:lnSpc>
              <a:spcBef>
                <a:spcPts val="0"/>
              </a:spcBef>
              <a:spcAft>
                <a:spcPts val="0"/>
              </a:spcAft>
              <a:buSzPts val="1100"/>
              <a:buNone/>
            </a:pPr>
            <a:endParaRPr sz="1000" b="1">
              <a:solidFill>
                <a:schemeClr val="dk1"/>
              </a:solidFill>
            </a:endParaRPr>
          </a:p>
        </p:txBody>
      </p:sp>
    </p:spTree>
    <p:extLst>
      <p:ext uri="{BB962C8B-B14F-4D97-AF65-F5344CB8AC3E}">
        <p14:creationId xmlns:p14="http://schemas.microsoft.com/office/powerpoint/2010/main" val="160765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1500"/>
              </a:spcBef>
              <a:spcAft>
                <a:spcPts val="0"/>
              </a:spcAft>
              <a:buSzPts val="1100"/>
              <a:buNone/>
            </a:pPr>
            <a:r>
              <a:rPr lang="ru" sz="1000" b="1">
                <a:solidFill>
                  <a:schemeClr val="dk1"/>
                </a:solidFill>
              </a:rPr>
              <a:t>Шешім</a:t>
            </a:r>
            <a:endParaRPr sz="1000" b="1">
              <a:solidFill>
                <a:schemeClr val="dk1"/>
              </a:solidFill>
            </a:endParaRPr>
          </a:p>
          <a:p>
            <a:pPr marL="457200" lvl="0" indent="-292100" algn="just" rtl="0">
              <a:lnSpc>
                <a:spcPct val="115000"/>
              </a:lnSpc>
              <a:spcBef>
                <a:spcPts val="1500"/>
              </a:spcBef>
              <a:spcAft>
                <a:spcPts val="0"/>
              </a:spcAft>
              <a:buClr>
                <a:schemeClr val="dk1"/>
              </a:buClr>
              <a:buSzPts val="1000"/>
              <a:buAutoNum type="arabicPeriod"/>
            </a:pPr>
            <a:r>
              <a:rPr lang="ru" sz="1000" b="1">
                <a:solidFill>
                  <a:schemeClr val="dk1"/>
                </a:solidFill>
              </a:rPr>
              <a:t>Қосылыста бензол сақинасы бар (винил тобымен); ароматты.</a:t>
            </a:r>
            <a:endParaRPr sz="1000" b="1">
              <a:solidFill>
                <a:schemeClr val="dk1"/>
              </a:solidFill>
            </a:endParaRPr>
          </a:p>
          <a:p>
            <a:pPr marL="457200" lvl="0" indent="-292100" algn="just" rtl="0">
              <a:lnSpc>
                <a:spcPct val="115000"/>
              </a:lnSpc>
              <a:spcBef>
                <a:spcPts val="0"/>
              </a:spcBef>
              <a:spcAft>
                <a:spcPts val="0"/>
              </a:spcAft>
              <a:buClr>
                <a:schemeClr val="dk1"/>
              </a:buClr>
              <a:buSzPts val="1000"/>
              <a:buAutoNum type="arabicPeriod"/>
            </a:pPr>
            <a:r>
              <a:rPr lang="ru" sz="1000" b="1">
                <a:solidFill>
                  <a:schemeClr val="dk1"/>
                </a:solidFill>
              </a:rPr>
              <a:t>Қосылыста бензол сақинасы бар (2 хлор атомдарымен); ароматты.</a:t>
            </a:r>
            <a:endParaRPr sz="1000" b="1">
              <a:solidFill>
                <a:schemeClr val="dk1"/>
              </a:solidFill>
            </a:endParaRPr>
          </a:p>
          <a:p>
            <a:pPr marL="457200" lvl="0" indent="-292100" algn="just" rtl="0">
              <a:lnSpc>
                <a:spcPct val="115000"/>
              </a:lnSpc>
              <a:spcBef>
                <a:spcPts val="0"/>
              </a:spcBef>
              <a:spcAft>
                <a:spcPts val="0"/>
              </a:spcAft>
              <a:buClr>
                <a:schemeClr val="dk1"/>
              </a:buClr>
              <a:buSzPts val="1000"/>
              <a:buAutoNum type="arabicPeriod"/>
            </a:pPr>
            <a:r>
              <a:rPr lang="ru" sz="1000" b="1">
                <a:solidFill>
                  <a:schemeClr val="dk1"/>
                </a:solidFill>
              </a:rPr>
              <a:t>Циклдық қосылыс, бірақ бензол сақинасы жоқ; ол ароматты емес.</a:t>
            </a:r>
            <a:endParaRPr sz="1000" b="1">
              <a:solidFill>
                <a:schemeClr val="dk1"/>
              </a:solidFill>
            </a:endParaRPr>
          </a:p>
          <a:p>
            <a:pPr marL="457200" lvl="0" indent="-292100" algn="just" rtl="0">
              <a:lnSpc>
                <a:spcPct val="115000"/>
              </a:lnSpc>
              <a:spcBef>
                <a:spcPts val="0"/>
              </a:spcBef>
              <a:spcAft>
                <a:spcPts val="0"/>
              </a:spcAft>
              <a:buClr>
                <a:schemeClr val="dk1"/>
              </a:buClr>
              <a:buSzPts val="1000"/>
              <a:buAutoNum type="arabicPeriod"/>
            </a:pPr>
            <a:r>
              <a:rPr lang="ru" sz="1000" b="1">
                <a:solidFill>
                  <a:schemeClr val="dk1"/>
                </a:solidFill>
              </a:rPr>
              <a:t>Қосылыста 2 сақинасы және 10 p-электрондары бар, Гекель (4n+2) ережесі бойынша ол ароматты. Сондай-ақ, барлық қос байланыс конъюгативті, сондықтан молекула тегіс</a:t>
            </a:r>
            <a:endParaRPr sz="1000" b="1">
              <a:solidFill>
                <a:schemeClr val="dk1"/>
              </a:solidFill>
            </a:endParaRPr>
          </a:p>
          <a:p>
            <a:pPr marL="457200" lvl="0" indent="0" algn="just" rtl="0">
              <a:lnSpc>
                <a:spcPct val="115000"/>
              </a:lnSpc>
              <a:spcBef>
                <a:spcPts val="1500"/>
              </a:spcBef>
              <a:spcAft>
                <a:spcPts val="1500"/>
              </a:spcAft>
              <a:buSzPts val="1100"/>
              <a:buNone/>
            </a:pPr>
            <a:endParaRPr sz="1000" b="1">
              <a:solidFill>
                <a:schemeClr val="dk1"/>
              </a:solidFill>
            </a:endParaRPr>
          </a:p>
        </p:txBody>
      </p:sp>
    </p:spTree>
    <p:extLst>
      <p:ext uri="{BB962C8B-B14F-4D97-AF65-F5344CB8AC3E}">
        <p14:creationId xmlns:p14="http://schemas.microsoft.com/office/powerpoint/2010/main" val="77959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2604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a:t>Ароматты сақинадағы барлық алты көміртек баламалы және байланыстарға тең</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ru"/>
              <a:t>циклопентадиенді нуклеофил іс жүзінде ароматты қосылыс, өйткені 6 P-электродтар мен тегіс молекулалық нысаны бар.</a:t>
            </a:r>
            <a:endParaRPr/>
          </a:p>
          <a:p>
            <a:pPr marL="0" lvl="0" indent="0" algn="l" rtl="0">
              <a:lnSpc>
                <a:spcPct val="100000"/>
              </a:lnSpc>
              <a:spcBef>
                <a:spcPts val="0"/>
              </a:spcBef>
              <a:spcAft>
                <a:spcPts val="0"/>
              </a:spcAft>
              <a:buClr>
                <a:schemeClr val="dk1"/>
              </a:buClr>
              <a:buSzPts val="1100"/>
              <a:buFont typeface="Arial"/>
              <a:buNone/>
            </a:pPr>
            <a:r>
              <a:rPr lang="ru"/>
              <a:t>Барлық 5 көміртекті сақинада эквивалентті және теріс заряд резонанс болғандықтан сақинадағы барлық атомдарда бірдей жатыр.</a:t>
            </a:r>
            <a:endParaRPr/>
          </a:p>
          <a:p>
            <a:pPr marL="0" lvl="0" indent="0" algn="l" rtl="0">
              <a:lnSpc>
                <a:spcPct val="100000"/>
              </a:lnSpc>
              <a:spcBef>
                <a:spcPts val="0"/>
              </a:spcBef>
              <a:spcAft>
                <a:spcPts val="0"/>
              </a:spcAft>
              <a:buClr>
                <a:schemeClr val="dk1"/>
              </a:buClr>
              <a:buSzPts val="1100"/>
              <a:buFont typeface="Arial"/>
              <a:buNone/>
            </a:pPr>
            <a:r>
              <a:rPr lang="ru"/>
              <a:t> Ароматты сақинадағы барлық көмір өз электрондарын сақинаға бөледі және резонанс болады. Бұл молекула тұрақты болады !</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222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381000" lvl="0" indent="-311150" algn="l" rtl="0">
              <a:lnSpc>
                <a:spcPct val="92000"/>
              </a:lnSpc>
              <a:spcBef>
                <a:spcPts val="200"/>
              </a:spcBef>
              <a:spcAft>
                <a:spcPts val="0"/>
              </a:spcAft>
              <a:buSzPts val="1300"/>
              <a:buChar char="●"/>
            </a:pPr>
            <a:r>
              <a:rPr lang="ru" sz="1300">
                <a:solidFill>
                  <a:schemeClr val="dk1"/>
                </a:solidFill>
              </a:rPr>
              <a:t>Көптеген ортақ атаулар: Ароматты қосылыстар атауын меңгеру үшін оларды есте сақтаңыз</a:t>
            </a:r>
            <a:endParaRPr sz="1300">
              <a:solidFill>
                <a:srgbClr val="990032"/>
              </a:solidFill>
            </a:endParaRPr>
          </a:p>
        </p:txBody>
      </p:sp>
    </p:spTree>
    <p:extLst>
      <p:ext uri="{BB962C8B-B14F-4D97-AF65-F5344CB8AC3E}">
        <p14:creationId xmlns:p14="http://schemas.microsoft.com/office/powerpoint/2010/main" val="2971722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381000" lvl="0" indent="-311150" algn="l" rtl="0">
              <a:lnSpc>
                <a:spcPct val="92000"/>
              </a:lnSpc>
              <a:spcBef>
                <a:spcPts val="200"/>
              </a:spcBef>
              <a:spcAft>
                <a:spcPts val="0"/>
              </a:spcAft>
              <a:buSzPts val="1300"/>
              <a:buChar char="●"/>
            </a:pPr>
            <a:r>
              <a:rPr lang="ru" sz="1300">
                <a:solidFill>
                  <a:schemeClr val="dk1"/>
                </a:solidFill>
              </a:rPr>
              <a:t>Көптеген ортақ атаулар: ароматты қосылыстар атауын меңгеру үшін оларды есте сақтаңыз</a:t>
            </a:r>
            <a:endParaRPr sz="1300">
              <a:solidFill>
                <a:schemeClr val="dk1"/>
              </a:solidFill>
            </a:endParaRPr>
          </a:p>
          <a:p>
            <a:pPr marL="0" marR="381000" lvl="0" indent="0" algn="l" rtl="0">
              <a:lnSpc>
                <a:spcPct val="92000"/>
              </a:lnSpc>
              <a:spcBef>
                <a:spcPts val="200"/>
              </a:spcBef>
              <a:spcAft>
                <a:spcPts val="0"/>
              </a:spcAft>
              <a:buSzPts val="1100"/>
              <a:buNone/>
            </a:pPr>
            <a:endParaRPr sz="1300">
              <a:solidFill>
                <a:schemeClr val="dk1"/>
              </a:solidFill>
            </a:endParaRPr>
          </a:p>
          <a:p>
            <a:pPr marL="457200" lvl="0" indent="-298450" algn="l" rtl="0">
              <a:lnSpc>
                <a:spcPct val="100000"/>
              </a:lnSpc>
              <a:spcBef>
                <a:spcPts val="0"/>
              </a:spcBef>
              <a:spcAft>
                <a:spcPts val="0"/>
              </a:spcAft>
              <a:buClr>
                <a:schemeClr val="dk1"/>
              </a:buClr>
              <a:buSzPts val="1100"/>
              <a:buChar char="●"/>
            </a:pPr>
            <a:r>
              <a:rPr lang="ru">
                <a:solidFill>
                  <a:srgbClr val="990032"/>
                </a:solidFill>
              </a:rPr>
              <a:t>Disubstituted Benzenes</a:t>
            </a:r>
            <a:endParaRPr>
              <a:solidFill>
                <a:srgbClr val="990032"/>
              </a:solidFill>
            </a:endParaRPr>
          </a:p>
          <a:p>
            <a:pPr marL="914400" lvl="1" indent="-260350" algn="l" rtl="0">
              <a:lnSpc>
                <a:spcPct val="100000"/>
              </a:lnSpc>
              <a:spcBef>
                <a:spcPts val="0"/>
              </a:spcBef>
              <a:spcAft>
                <a:spcPts val="0"/>
              </a:spcAft>
              <a:buClr>
                <a:schemeClr val="dk1"/>
              </a:buClr>
              <a:buSzPts val="500"/>
              <a:buChar char="○"/>
            </a:pPr>
            <a:r>
              <a:rPr lang="ru" sz="1200">
                <a:solidFill>
                  <a:srgbClr val="990032"/>
                </a:solidFill>
              </a:rPr>
              <a:t>Relative </a:t>
            </a:r>
            <a:r>
              <a:rPr lang="ru" sz="1200">
                <a:solidFill>
                  <a:schemeClr val="dk1"/>
                </a:solidFill>
              </a:rPr>
              <a:t>positions on a </a:t>
            </a:r>
            <a:r>
              <a:rPr lang="ru" sz="1200">
                <a:solidFill>
                  <a:srgbClr val="990032"/>
                </a:solidFill>
              </a:rPr>
              <a:t>monosubstituted </a:t>
            </a:r>
            <a:r>
              <a:rPr lang="ru" sz="1200">
                <a:solidFill>
                  <a:schemeClr val="dk1"/>
                </a:solidFill>
              </a:rPr>
              <a:t>(X) benzene ring</a:t>
            </a:r>
            <a:endParaRPr sz="1200">
              <a:solidFill>
                <a:schemeClr val="dk1"/>
              </a:solidFill>
            </a:endParaRPr>
          </a:p>
          <a:p>
            <a:pPr marL="1371600" lvl="2" indent="-260350" algn="l" rtl="0">
              <a:lnSpc>
                <a:spcPct val="100000"/>
              </a:lnSpc>
              <a:spcBef>
                <a:spcPts val="0"/>
              </a:spcBef>
              <a:spcAft>
                <a:spcPts val="0"/>
              </a:spcAft>
              <a:buClr>
                <a:schemeClr val="dk1"/>
              </a:buClr>
              <a:buSzPts val="500"/>
              <a:buChar char="■"/>
            </a:pPr>
            <a:r>
              <a:rPr lang="ru" sz="1200" b="1" i="1">
                <a:solidFill>
                  <a:schemeClr val="dk1"/>
                </a:solidFill>
              </a:rPr>
              <a:t>ortho- (o) </a:t>
            </a:r>
            <a:r>
              <a:rPr lang="ru" sz="1200">
                <a:solidFill>
                  <a:schemeClr val="dk1"/>
                </a:solidFill>
              </a:rPr>
              <a:t>on adjacent carbons (1,2)</a:t>
            </a:r>
            <a:endParaRPr sz="1200">
              <a:solidFill>
                <a:schemeClr val="dk1"/>
              </a:solidFill>
            </a:endParaRPr>
          </a:p>
          <a:p>
            <a:pPr marL="1371600" lvl="2" indent="-260350" algn="l" rtl="0">
              <a:lnSpc>
                <a:spcPct val="100000"/>
              </a:lnSpc>
              <a:spcBef>
                <a:spcPts val="0"/>
              </a:spcBef>
              <a:spcAft>
                <a:spcPts val="0"/>
              </a:spcAft>
              <a:buClr>
                <a:schemeClr val="dk1"/>
              </a:buClr>
              <a:buSzPts val="500"/>
              <a:buChar char="■"/>
            </a:pPr>
            <a:r>
              <a:rPr lang="ru" sz="1200" b="1" i="1">
                <a:solidFill>
                  <a:schemeClr val="dk1"/>
                </a:solidFill>
              </a:rPr>
              <a:t>meta- (m) </a:t>
            </a:r>
            <a:r>
              <a:rPr lang="ru" sz="1200">
                <a:solidFill>
                  <a:schemeClr val="dk1"/>
                </a:solidFill>
              </a:rPr>
              <a:t>separated by one carbon (1,3)</a:t>
            </a:r>
            <a:endParaRPr sz="1200">
              <a:solidFill>
                <a:schemeClr val="dk1"/>
              </a:solidFill>
            </a:endParaRPr>
          </a:p>
          <a:p>
            <a:pPr marL="1371600" lvl="2" indent="-260350" algn="l" rtl="0">
              <a:lnSpc>
                <a:spcPct val="100000"/>
              </a:lnSpc>
              <a:spcBef>
                <a:spcPts val="0"/>
              </a:spcBef>
              <a:spcAft>
                <a:spcPts val="0"/>
              </a:spcAft>
              <a:buClr>
                <a:schemeClr val="dk1"/>
              </a:buClr>
              <a:buSzPts val="500"/>
              <a:buChar char="■"/>
            </a:pPr>
            <a:r>
              <a:rPr lang="ru" sz="1200" b="1" i="1">
                <a:solidFill>
                  <a:schemeClr val="dk1"/>
                </a:solidFill>
              </a:rPr>
              <a:t>para- (p) </a:t>
            </a:r>
            <a:r>
              <a:rPr lang="ru" sz="1200">
                <a:solidFill>
                  <a:schemeClr val="dk1"/>
                </a:solidFill>
              </a:rPr>
              <a:t>separated by two carbons (1,4)</a:t>
            </a:r>
            <a:endParaRPr sz="900">
              <a:solidFill>
                <a:srgbClr val="990032"/>
              </a:solidFill>
            </a:endParaRPr>
          </a:p>
          <a:p>
            <a:pPr marL="457200" lvl="0" indent="-298450" algn="l" rtl="0">
              <a:lnSpc>
                <a:spcPct val="100000"/>
              </a:lnSpc>
              <a:spcBef>
                <a:spcPts val="0"/>
              </a:spcBef>
              <a:spcAft>
                <a:spcPts val="0"/>
              </a:spcAft>
              <a:buClr>
                <a:srgbClr val="990032"/>
              </a:buClr>
              <a:buSzPts val="1100"/>
              <a:buChar char="●"/>
            </a:pPr>
            <a:r>
              <a:rPr lang="ru">
                <a:solidFill>
                  <a:srgbClr val="990032"/>
                </a:solidFill>
              </a:rPr>
              <a:t>Naming Benzenes with more than Two Substituents</a:t>
            </a:r>
            <a:endParaRPr sz="900">
              <a:solidFill>
                <a:srgbClr val="0032CC"/>
              </a:solidFill>
            </a:endParaRPr>
          </a:p>
          <a:p>
            <a:pPr marL="914400" lvl="1" indent="-247650" algn="l" rtl="0">
              <a:lnSpc>
                <a:spcPct val="100000"/>
              </a:lnSpc>
              <a:spcBef>
                <a:spcPts val="0"/>
              </a:spcBef>
              <a:spcAft>
                <a:spcPts val="0"/>
              </a:spcAft>
              <a:buClr>
                <a:srgbClr val="990032"/>
              </a:buClr>
              <a:buSzPts val="300"/>
              <a:buChar char="○"/>
            </a:pPr>
            <a:r>
              <a:rPr lang="ru">
                <a:solidFill>
                  <a:schemeClr val="dk1"/>
                </a:solidFill>
              </a:rPr>
              <a:t>Choose numbers to get </a:t>
            </a:r>
            <a:r>
              <a:rPr lang="ru">
                <a:solidFill>
                  <a:srgbClr val="990032"/>
                </a:solidFill>
              </a:rPr>
              <a:t>lowest possible values</a:t>
            </a:r>
            <a:endParaRPr sz="100">
              <a:solidFill>
                <a:srgbClr val="0032CC"/>
              </a:solidFill>
            </a:endParaRPr>
          </a:p>
          <a:p>
            <a:pPr marL="914400" lvl="1" indent="-247650" algn="l" rtl="0">
              <a:lnSpc>
                <a:spcPct val="100000"/>
              </a:lnSpc>
              <a:spcBef>
                <a:spcPts val="0"/>
              </a:spcBef>
              <a:spcAft>
                <a:spcPts val="0"/>
              </a:spcAft>
              <a:buClr>
                <a:srgbClr val="990032"/>
              </a:buClr>
              <a:buSzPts val="300"/>
              <a:buChar char="○"/>
            </a:pPr>
            <a:r>
              <a:rPr lang="ru">
                <a:solidFill>
                  <a:schemeClr val="dk1"/>
                </a:solidFill>
              </a:rPr>
              <a:t>List substituents </a:t>
            </a:r>
            <a:r>
              <a:rPr lang="ru">
                <a:solidFill>
                  <a:srgbClr val="990032"/>
                </a:solidFill>
              </a:rPr>
              <a:t>alphabetically with hyphenated numbers</a:t>
            </a:r>
            <a:endParaRPr>
              <a:solidFill>
                <a:srgbClr val="990032"/>
              </a:solidFill>
            </a:endParaRPr>
          </a:p>
          <a:p>
            <a:pPr marL="0" marR="381000" lvl="0" indent="0" algn="l" rtl="0">
              <a:lnSpc>
                <a:spcPct val="92000"/>
              </a:lnSpc>
              <a:spcBef>
                <a:spcPts val="200"/>
              </a:spcBef>
              <a:spcAft>
                <a:spcPts val="0"/>
              </a:spcAft>
              <a:buSzPts val="1100"/>
              <a:buNone/>
            </a:pPr>
            <a:endParaRPr sz="1300">
              <a:solidFill>
                <a:schemeClr val="dk1"/>
              </a:solidFill>
            </a:endParaRPr>
          </a:p>
        </p:txBody>
      </p:sp>
    </p:spTree>
    <p:extLst>
      <p:ext uri="{BB962C8B-B14F-4D97-AF65-F5344CB8AC3E}">
        <p14:creationId xmlns:p14="http://schemas.microsoft.com/office/powerpoint/2010/main" val="2770788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975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8169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a:t>Бұл кетамин депрессияны емдеуге болады деген жаңылыс. Дегенмен, ол диссоциативті анестетиктер ретінде медицинада кеңінен қолданылады.</a:t>
            </a:r>
            <a:endParaRPr/>
          </a:p>
        </p:txBody>
      </p:sp>
    </p:spTree>
    <p:extLst>
      <p:ext uri="{BB962C8B-B14F-4D97-AF65-F5344CB8AC3E}">
        <p14:creationId xmlns:p14="http://schemas.microsoft.com/office/powerpoint/2010/main" val="2810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sz="1150" b="1">
                <a:solidFill>
                  <a:srgbClr val="231F20"/>
                </a:solidFill>
              </a:rPr>
              <a:t>Кетамин дегеніміз не?</a:t>
            </a:r>
            <a:endParaRPr sz="1150" b="1">
              <a:solidFill>
                <a:srgbClr val="231F20"/>
              </a:solidFill>
            </a:endParaRPr>
          </a:p>
          <a:p>
            <a:pPr marL="0" lvl="0" indent="0" algn="l" rtl="0">
              <a:lnSpc>
                <a:spcPct val="100000"/>
              </a:lnSpc>
              <a:spcBef>
                <a:spcPts val="1900"/>
              </a:spcBef>
              <a:spcAft>
                <a:spcPts val="0"/>
              </a:spcAft>
              <a:buClr>
                <a:schemeClr val="dk1"/>
              </a:buClr>
              <a:buSzPts val="1100"/>
              <a:buFont typeface="Arial"/>
              <a:buNone/>
            </a:pPr>
            <a:r>
              <a:rPr lang="ru" sz="1150" b="1">
                <a:solidFill>
                  <a:srgbClr val="231F20"/>
                </a:solidFill>
              </a:rPr>
              <a:t>Кетамин диссоциативті анестетиктер ретінде белгілі дәрі класына жатады. Ол сондай-ақ Кеталар, Кетанест және Кетасет ретінде белгілі.</a:t>
            </a:r>
            <a:endParaRPr sz="1150" b="1">
              <a:solidFill>
                <a:srgbClr val="231F20"/>
              </a:solidFill>
            </a:endParaRPr>
          </a:p>
          <a:p>
            <a:pPr marL="0" lvl="0" indent="0" algn="l" rtl="0">
              <a:lnSpc>
                <a:spcPct val="100000"/>
              </a:lnSpc>
              <a:spcBef>
                <a:spcPts val="1900"/>
              </a:spcBef>
              <a:spcAft>
                <a:spcPts val="0"/>
              </a:spcAft>
              <a:buSzPts val="1100"/>
              <a:buNone/>
            </a:pPr>
            <a:r>
              <a:rPr lang="ru" sz="1150" b="1">
                <a:solidFill>
                  <a:srgbClr val="231F20"/>
                </a:solidFill>
              </a:rPr>
              <a:t>Бұл категориядағы басқа дәрілер галлюциноген, фенциклидин (PCP), декстрометорфан (DXM), және азот тотығы, немесе көңілді газ қамтиды.</a:t>
            </a:r>
            <a:endParaRPr sz="1150" b="1">
              <a:solidFill>
                <a:srgbClr val="231F20"/>
              </a:solidFill>
            </a:endParaRPr>
          </a:p>
          <a:p>
            <a:pPr marL="0" lvl="0" indent="0" algn="l" rtl="0">
              <a:lnSpc>
                <a:spcPct val="100000"/>
              </a:lnSpc>
              <a:spcBef>
                <a:spcPts val="1900"/>
              </a:spcBef>
              <a:spcAft>
                <a:spcPts val="0"/>
              </a:spcAft>
              <a:buClr>
                <a:schemeClr val="dk1"/>
              </a:buClr>
              <a:buSzPts val="1100"/>
              <a:buFont typeface="Arial"/>
              <a:buNone/>
            </a:pPr>
            <a:r>
              <a:rPr lang="ru" sz="1150" b="1">
                <a:solidFill>
                  <a:srgbClr val="231F20"/>
                </a:solidFill>
              </a:rPr>
              <a:t>Есірткінің бұл түрлері адамның денесінен тыс жүзетін сияқты сезінуі мүмкін.</a:t>
            </a:r>
            <a:endParaRPr sz="1150" b="1">
              <a:solidFill>
                <a:srgbClr val="231F20"/>
              </a:solidFill>
            </a:endParaRPr>
          </a:p>
          <a:p>
            <a:pPr marL="0" lvl="0" indent="0" algn="l" rtl="0">
              <a:lnSpc>
                <a:spcPct val="100000"/>
              </a:lnSpc>
              <a:spcBef>
                <a:spcPts val="1900"/>
              </a:spcBef>
              <a:spcAft>
                <a:spcPts val="0"/>
              </a:spcAft>
              <a:buClr>
                <a:schemeClr val="dk1"/>
              </a:buClr>
              <a:buSzPts val="1100"/>
              <a:buFont typeface="Arial"/>
              <a:buNone/>
            </a:pPr>
            <a:r>
              <a:rPr lang="ru" sz="1150" b="1">
                <a:solidFill>
                  <a:srgbClr val="231F20"/>
                </a:solidFill>
              </a:rPr>
              <a:t>Терапевтік пайдалану</a:t>
            </a:r>
            <a:endParaRPr sz="1150" b="1">
              <a:solidFill>
                <a:srgbClr val="231F20"/>
              </a:solidFill>
            </a:endParaRPr>
          </a:p>
          <a:p>
            <a:pPr marL="0" lvl="0" indent="0" algn="l" rtl="0">
              <a:lnSpc>
                <a:spcPct val="100000"/>
              </a:lnSpc>
              <a:spcBef>
                <a:spcPts val="1900"/>
              </a:spcBef>
              <a:spcAft>
                <a:spcPts val="0"/>
              </a:spcAft>
              <a:buClr>
                <a:schemeClr val="dk1"/>
              </a:buClr>
              <a:buSzPts val="1100"/>
              <a:buFont typeface="Arial"/>
              <a:buNone/>
            </a:pPr>
            <a:r>
              <a:rPr lang="ru" sz="1150" b="1">
                <a:solidFill>
                  <a:srgbClr val="231F20"/>
                </a:solidFill>
              </a:rPr>
              <a:t>Кетамин ветеринарияда жиі қолданылады. Адамдарда ол отаға дейін, уақытта және кейін жалпы анестезияны тудыруы және қолдауы мүмкін. Медициналық мақсатт</a:t>
            </a:r>
            <a:endParaRPr sz="1150" b="1">
              <a:solidFill>
                <a:srgbClr val="231F20"/>
              </a:solidFill>
            </a:endParaRPr>
          </a:p>
          <a:p>
            <a:pPr marL="0" lvl="0" indent="0" algn="l" rtl="0">
              <a:lnSpc>
                <a:spcPct val="100000"/>
              </a:lnSpc>
              <a:spcBef>
                <a:spcPts val="1900"/>
              </a:spcBef>
              <a:spcAft>
                <a:spcPts val="1900"/>
              </a:spcAft>
              <a:buSzPts val="1100"/>
              <a:buNone/>
            </a:pPr>
            <a:endParaRPr sz="1150" b="1">
              <a:solidFill>
                <a:srgbClr val="231F20"/>
              </a:solidFill>
            </a:endParaRPr>
          </a:p>
        </p:txBody>
      </p:sp>
    </p:spTree>
    <p:extLst>
      <p:ext uri="{BB962C8B-B14F-4D97-AF65-F5344CB8AC3E}">
        <p14:creationId xmlns:p14="http://schemas.microsoft.com/office/powerpoint/2010/main" val="219858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a:t>Көктамырішілік кетаминнің (0,5 мг/кг) және көктамырішілік клонидиннің (1,5 мкг/кг) бір реттік дозасының және көктамырішілік кетаминнің(0,25 мг/кг) қосу Клонидин(0,75 мкг / кг) біріктірілімінің тиімділігін жалпы анестезиядан кейінгі қалтырау профилактикасында салыстыру.  Топтар: K, C, KC, 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ru"/>
              <a:t>Жедел іс-шараларды талдау: </a:t>
            </a:r>
            <a:endParaRPr/>
          </a:p>
          <a:p>
            <a:pPr marL="0" lvl="0" indent="0" algn="l" rtl="0">
              <a:lnSpc>
                <a:spcPct val="100000"/>
              </a:lnSpc>
              <a:spcBef>
                <a:spcPts val="0"/>
              </a:spcBef>
              <a:spcAft>
                <a:spcPts val="0"/>
              </a:spcAft>
              <a:buClr>
                <a:schemeClr val="dk1"/>
              </a:buClr>
              <a:buSzPts val="1100"/>
              <a:buFont typeface="Arial"/>
              <a:buNone/>
            </a:pPr>
            <a:r>
              <a:rPr lang="ru"/>
              <a:t>* Клонидин берілген С тобы жүрек жиырылу жиілігін төмендетеді, ал басқа 3 топтар қалыпты диапазонға жақын жүрек жиырылу жиілігінің неғұрлым немесе аз ұқсас жиілігі бар .  </a:t>
            </a:r>
            <a:endParaRPr/>
          </a:p>
          <a:p>
            <a:pPr marL="0" lvl="0" indent="0" algn="l" rtl="0">
              <a:lnSpc>
                <a:spcPct val="100000"/>
              </a:lnSpc>
              <a:spcBef>
                <a:spcPts val="0"/>
              </a:spcBef>
              <a:spcAft>
                <a:spcPts val="0"/>
              </a:spcAft>
              <a:buClr>
                <a:schemeClr val="dk1"/>
              </a:buClr>
              <a:buSzPts val="1100"/>
              <a:buFont typeface="Arial"/>
              <a:buNone/>
            </a:pPr>
            <a:r>
              <a:rPr lang="ru"/>
              <a:t>* С тобы төрт арасында жақсы, өйткені ол қалыпты диапазонға жақын систолалық артериялық қысымды қолдайды, басқалары (кетамин, кетамин және Клонидин және плацебо) тиісті топтардың емделушілері арасында SBP арттырады .  </a:t>
            </a:r>
            <a:endParaRPr/>
          </a:p>
          <a:p>
            <a:pPr marL="0" lvl="0" indent="0" algn="l" rtl="0">
              <a:lnSpc>
                <a:spcPct val="100000"/>
              </a:lnSpc>
              <a:spcBef>
                <a:spcPts val="0"/>
              </a:spcBef>
              <a:spcAft>
                <a:spcPts val="0"/>
              </a:spcAft>
              <a:buClr>
                <a:schemeClr val="dk1"/>
              </a:buClr>
              <a:buSzPts val="1100"/>
              <a:buFont typeface="Arial"/>
              <a:buNone/>
            </a:pPr>
            <a:r>
              <a:rPr lang="ru"/>
              <a:t>* Диастолалық артериялық қысым (ДБП) с, КК және П. к топтары үшін мінсіз диапазонда болады.</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ru"/>
              <a:t>Жедел іс-шараларды талдау: </a:t>
            </a:r>
            <a:endParaRPr/>
          </a:p>
          <a:p>
            <a:pPr marL="0" lvl="0" indent="0" algn="l" rtl="0">
              <a:lnSpc>
                <a:spcPct val="100000"/>
              </a:lnSpc>
              <a:spcBef>
                <a:spcPts val="0"/>
              </a:spcBef>
              <a:spcAft>
                <a:spcPts val="0"/>
              </a:spcAft>
              <a:buClr>
                <a:schemeClr val="dk1"/>
              </a:buClr>
              <a:buSzPts val="1100"/>
              <a:buFont typeface="Arial"/>
              <a:buNone/>
            </a:pPr>
            <a:r>
              <a:rPr lang="ru"/>
              <a:t>* Кетамин К тобында пациенттердің картасын көтереді,бұл олар үшін жақсы емес .  Сондай-ақ, K және P тобының емделушілері операцияның соңында ең жоғары мәнге ие. </a:t>
            </a:r>
            <a:endParaRPr/>
          </a:p>
          <a:p>
            <a:pPr marL="0" lvl="0" indent="0" algn="l" rtl="0">
              <a:lnSpc>
                <a:spcPct val="100000"/>
              </a:lnSpc>
              <a:spcBef>
                <a:spcPts val="0"/>
              </a:spcBef>
              <a:spcAft>
                <a:spcPts val="0"/>
              </a:spcAft>
              <a:buClr>
                <a:schemeClr val="dk1"/>
              </a:buClr>
              <a:buSzPts val="1100"/>
              <a:buFont typeface="Arial"/>
              <a:buNone/>
            </a:pPr>
            <a:r>
              <a:rPr lang="ru"/>
              <a:t>* Препараттар SpO2, etco2 в, СТ, және ТТ деңгейіне ешқандай әсер етпейді • Олардың барлығы барлық топтар үшін бірдей.</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ru"/>
              <a:t>Жедел Талдаудан Кейін: </a:t>
            </a:r>
            <a:endParaRPr/>
          </a:p>
          <a:p>
            <a:pPr marL="0" lvl="0" indent="0" algn="l" rtl="0">
              <a:lnSpc>
                <a:spcPct val="100000"/>
              </a:lnSpc>
              <a:spcBef>
                <a:spcPts val="0"/>
              </a:spcBef>
              <a:spcAft>
                <a:spcPts val="0"/>
              </a:spcAft>
              <a:buClr>
                <a:schemeClr val="dk1"/>
              </a:buClr>
              <a:buSzPts val="1100"/>
              <a:buFont typeface="Arial"/>
              <a:buNone/>
            </a:pPr>
            <a:r>
              <a:rPr lang="ru"/>
              <a:t>* К, КЦ және Р тобындағы барлық пациенттер өте қалыпты, бірақ С тобы тым азайған . </a:t>
            </a:r>
            <a:endParaRPr/>
          </a:p>
          <a:p>
            <a:pPr marL="0" lvl="0" indent="0" algn="l" rtl="0">
              <a:lnSpc>
                <a:spcPct val="100000"/>
              </a:lnSpc>
              <a:spcBef>
                <a:spcPts val="0"/>
              </a:spcBef>
              <a:spcAft>
                <a:spcPts val="0"/>
              </a:spcAft>
              <a:buClr>
                <a:schemeClr val="dk1"/>
              </a:buClr>
              <a:buSzPts val="1100"/>
              <a:buFont typeface="Arial"/>
              <a:buNone/>
            </a:pPr>
            <a:r>
              <a:rPr lang="ru"/>
              <a:t>* Систолалық артериялық қысым (БАҚ) қалыпты диапазонға қарағанда жоғары, яғни &lt;=120. C, KC және P топтары жақсы, бірақ K тобының емделушілері назар аударуды қажет етеді. </a:t>
            </a:r>
            <a:endParaRPr/>
          </a:p>
          <a:p>
            <a:pPr marL="0" lvl="0" indent="0" algn="l" rtl="0">
              <a:lnSpc>
                <a:spcPct val="100000"/>
              </a:lnSpc>
              <a:spcBef>
                <a:spcPts val="0"/>
              </a:spcBef>
              <a:spcAft>
                <a:spcPts val="0"/>
              </a:spcAft>
              <a:buClr>
                <a:schemeClr val="dk1"/>
              </a:buClr>
              <a:buSzPts val="1100"/>
              <a:buFont typeface="Arial"/>
              <a:buNone/>
            </a:pPr>
            <a:r>
              <a:rPr lang="ru"/>
              <a:t>* Диастолалық артериялық қысым (ДБП) С және KC топтарында емделушілер үшін төмен, басқа екі мүлдем қалыпты. </a:t>
            </a:r>
            <a:endParaRPr/>
          </a:p>
          <a:p>
            <a:pPr marL="0" lvl="0" indent="0" algn="l" rtl="0">
              <a:lnSpc>
                <a:spcPct val="100000"/>
              </a:lnSpc>
              <a:spcBef>
                <a:spcPts val="0"/>
              </a:spcBef>
              <a:spcAft>
                <a:spcPts val="0"/>
              </a:spcAft>
              <a:buClr>
                <a:schemeClr val="dk1"/>
              </a:buClr>
              <a:buSzPts val="1100"/>
              <a:buFont typeface="Arial"/>
              <a:buNone/>
            </a:pPr>
            <a:r>
              <a:rPr lang="ru"/>
              <a:t>* Кетамин К тобында пациенттердің картасын көтереді,бұл олар үшін жақсы емес .  Сондай-ақ, P тобының емделушілері диапазонның жоғары соңына қарай маңызды. С және KC тобындағы пациенттердің қалыпты картасы бар. </a:t>
            </a:r>
            <a:endParaRPr/>
          </a:p>
          <a:p>
            <a:pPr marL="0" lvl="0" indent="0" algn="l" rtl="0">
              <a:lnSpc>
                <a:spcPct val="100000"/>
              </a:lnSpc>
              <a:spcBef>
                <a:spcPts val="0"/>
              </a:spcBef>
              <a:spcAft>
                <a:spcPts val="0"/>
              </a:spcAft>
              <a:buClr>
                <a:schemeClr val="dk1"/>
              </a:buClr>
              <a:buSzPts val="1100"/>
              <a:buFont typeface="Arial"/>
              <a:buNone/>
            </a:pPr>
            <a:r>
              <a:rPr lang="ru"/>
              <a:t>* Дәрілердің СПО2 әсері жоқ, ол барлық топтар үшін бірдей.</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8305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Адамдарда анестетик ретінде пайдаланғанда, доктор оны галлюцинацияның алдын алу үшін басқа дәрімен біріктіреді.</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Бастапқы шарттармен талдау: Preop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Кетамин HR көтереді және Клонидин HR өзінің Базис мәнінен айтарлықтай төмендетеді.</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Клофелин оның базалық мәнінен СБП айтарлықтай азаю болып табылады.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Кетамин ДАД және карта және клонидин жоғарылауы оның негізгі мәнінен қысым ретінде айтарлықтай азайту болып табылады.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SPO2 барлық төрт топта бірдей.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Барлық төрт топтың бастапқы мәндермен салыстырғанда ST жоғары емделушілері бар •  ST өзгерістер барлық топтарда маңызды.</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Бастапқы деректермен талдау: операцияның аяқталуы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HR (жүрек жиырылу жиілігі), SBP (систолалық артериялық қысым), DBP (диастолалық артериялық қысым) және MAP (орташа артериялық қысым) оның операцияға дейінгі мәнінен төмендеді. HR тұрақтандыруды алу үшін азаяды. Сондықтан бұл пациенттер қалыпты мәнге ұмтылады жақсы.</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SpO2 барлық төрт топта бірдей.</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Қолайсыз салдарды салыстыру: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Кетамин интраоперациялық кезеңде жүрек жиілігінің және орташа артериялық қысымның жоғарылауын туындататындықтан, бұл тахикардия мен гипертониядан зардап шегетін осы топтағы емделушілердің ең көп санының себебі болып табылады. </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Сол сияқты Клонидин жүрек қысымының жиілігін және орташа қан қысымын төмендетеді, сондықтан с тобының емделушілері брадикардиймен, гипотензиямен зардап шегеді. * С тобының емделушілерінде жүрек айнуы байқалады.</a:t>
            </a:r>
            <a:endParaRPr sz="135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1350">
                <a:solidFill>
                  <a:srgbClr val="231F20"/>
                </a:solidFill>
                <a:highlight>
                  <a:srgbClr val="FFFFFF"/>
                </a:highlight>
              </a:rPr>
              <a:t> * KC тобы барлық 5 жанама әсерлері арасында бірдей таралған пациенттерге ие . </a:t>
            </a:r>
            <a:endParaRPr sz="1350">
              <a:solidFill>
                <a:srgbClr val="231F20"/>
              </a:solidFill>
              <a:highlight>
                <a:srgbClr val="FFFFFF"/>
              </a:highlight>
            </a:endParaRPr>
          </a:p>
          <a:p>
            <a:pPr marL="0" lvl="0" indent="0" algn="l" rtl="0">
              <a:lnSpc>
                <a:spcPct val="100000"/>
              </a:lnSpc>
              <a:spcBef>
                <a:spcPts val="0"/>
              </a:spcBef>
              <a:spcAft>
                <a:spcPts val="0"/>
              </a:spcAft>
              <a:buSzPts val="1100"/>
              <a:buNone/>
            </a:pPr>
            <a:endParaRPr sz="1350">
              <a:solidFill>
                <a:srgbClr val="231F20"/>
              </a:solidFill>
              <a:highlight>
                <a:srgbClr val="FFFFFF"/>
              </a:highlight>
            </a:endParaRPr>
          </a:p>
        </p:txBody>
      </p:sp>
    </p:spTree>
    <p:extLst>
      <p:ext uri="{BB962C8B-B14F-4D97-AF65-F5344CB8AC3E}">
        <p14:creationId xmlns:p14="http://schemas.microsoft.com/office/powerpoint/2010/main" val="1233315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b="1"/>
              <a:t>Седацияны бағалау:</a:t>
            </a:r>
            <a:endParaRPr b="1"/>
          </a:p>
          <a:p>
            <a:pPr marL="0" lvl="0" indent="0" algn="l" rtl="0">
              <a:lnSpc>
                <a:spcPct val="100000"/>
              </a:lnSpc>
              <a:spcBef>
                <a:spcPts val="0"/>
              </a:spcBef>
              <a:spcAft>
                <a:spcPts val="0"/>
              </a:spcAft>
              <a:buClr>
                <a:schemeClr val="dk1"/>
              </a:buClr>
              <a:buSzPts val="1100"/>
              <a:buFont typeface="Arial"/>
              <a:buNone/>
            </a:pPr>
            <a:endParaRPr b="1"/>
          </a:p>
          <a:p>
            <a:pPr marL="0" lvl="0" indent="0" algn="l" rtl="0">
              <a:lnSpc>
                <a:spcPct val="100000"/>
              </a:lnSpc>
              <a:spcBef>
                <a:spcPts val="0"/>
              </a:spcBef>
              <a:spcAft>
                <a:spcPts val="0"/>
              </a:spcAft>
              <a:buClr>
                <a:schemeClr val="dk1"/>
              </a:buClr>
              <a:buSzPts val="1100"/>
              <a:buFont typeface="Arial"/>
              <a:buNone/>
            </a:pPr>
            <a:r>
              <a:rPr lang="ru" b="1"/>
              <a:t>К және Р тобындағы пациенттердің 80-84% - ға жуығы седация балы төмен, бұл жақсы (Seed_score &gt;=3 пациенттер үшін жақсы емес). </a:t>
            </a:r>
            <a:endParaRPr b="1"/>
          </a:p>
          <a:p>
            <a:pPr marL="0" lvl="0" indent="0" algn="l" rtl="0">
              <a:lnSpc>
                <a:spcPct val="100000"/>
              </a:lnSpc>
              <a:spcBef>
                <a:spcPts val="0"/>
              </a:spcBef>
              <a:spcAft>
                <a:spcPts val="0"/>
              </a:spcAft>
              <a:buClr>
                <a:schemeClr val="dk1"/>
              </a:buClr>
              <a:buSzPts val="1100"/>
              <a:buFont typeface="Arial"/>
              <a:buNone/>
            </a:pPr>
            <a:r>
              <a:rPr lang="ru" b="1"/>
              <a:t>Клонидин берілген С тобының ең жоғары седация балы бар.</a:t>
            </a:r>
            <a:endParaRPr b="1"/>
          </a:p>
          <a:p>
            <a:pPr marL="0" lvl="0" indent="0" algn="l" rtl="0">
              <a:lnSpc>
                <a:spcPct val="100000"/>
              </a:lnSpc>
              <a:spcBef>
                <a:spcPts val="0"/>
              </a:spcBef>
              <a:spcAft>
                <a:spcPts val="0"/>
              </a:spcAft>
              <a:buClr>
                <a:schemeClr val="dk1"/>
              </a:buClr>
              <a:buSzPts val="1100"/>
              <a:buFont typeface="Arial"/>
              <a:buNone/>
            </a:pPr>
            <a:r>
              <a:rPr lang="ru" b="1"/>
              <a:t>P тобы физиологиялық ерітіндіні алды және седацияның ең төменгі балы бар (83,33% Set_score 1).</a:t>
            </a:r>
            <a:endParaRPr b="1"/>
          </a:p>
          <a:p>
            <a:pPr marL="0" lvl="0" indent="0" algn="l" rtl="0">
              <a:lnSpc>
                <a:spcPct val="100000"/>
              </a:lnSpc>
              <a:spcBef>
                <a:spcPts val="0"/>
              </a:spcBef>
              <a:spcAft>
                <a:spcPts val="0"/>
              </a:spcAft>
              <a:buSzPts val="1100"/>
              <a:buNone/>
            </a:pPr>
            <a:endParaRPr b="1"/>
          </a:p>
        </p:txBody>
      </p:sp>
    </p:spTree>
    <p:extLst>
      <p:ext uri="{BB962C8B-B14F-4D97-AF65-F5344CB8AC3E}">
        <p14:creationId xmlns:p14="http://schemas.microsoft.com/office/powerpoint/2010/main" val="379110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1290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a:solidFill>
                  <a:schemeClr val="dk1"/>
                </a:solidFill>
              </a:rPr>
              <a:t>Дірілдеу (дірілдеу)):</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Топтың барлық пациенттері ашытқы жанама әсері бар .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K келетін P тобында Максимум.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П топтары физикалық ерігіш берді және 66.67% наркоздан кейін пайда болды.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KC тобы ең аз дірілге ие (50% емделушілер дірілдемейді).</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Қорытынды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КС топтары барлық кезеңдерде, операция кезінде, операциядан және бастапқы деректерден кейін ең қажетті нәтижелер көрсетілгендей, ең тұрақты болып табылады •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P тобы неғұрлым тиімді болып табылады .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КК тобы теріс әсерде басқа топтарды, седация мен дірілдеуді ұмытып кетеді .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ru">
                <a:solidFill>
                  <a:schemeClr val="dk1"/>
                </a:solidFill>
              </a:rPr>
              <a:t>* *  Демек, ол қандағы дірілдің алдын алу үшін ең тұрақты препарат болып табылады.</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extLst>
      <p:ext uri="{BB962C8B-B14F-4D97-AF65-F5344CB8AC3E}">
        <p14:creationId xmlns:p14="http://schemas.microsoft.com/office/powerpoint/2010/main" val="15197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
              <a:t>9. Адамдарда анестетик ретінде пайдаланғанда, доктор оны галлюцинацияның алдын алу үшін басқа дәрімен біріктіреді.</a:t>
            </a:r>
            <a:endParaRPr/>
          </a:p>
          <a:p>
            <a:pPr marL="0" lvl="0" indent="0" algn="l" rtl="0">
              <a:lnSpc>
                <a:spcPct val="100000"/>
              </a:lnSpc>
              <a:spcBef>
                <a:spcPts val="0"/>
              </a:spcBef>
              <a:spcAft>
                <a:spcPts val="0"/>
              </a:spcAft>
              <a:buClr>
                <a:schemeClr val="dk1"/>
              </a:buClr>
              <a:buSzPts val="1100"/>
              <a:buFont typeface="Arial"/>
              <a:buNone/>
            </a:pPr>
            <a:r>
              <a:rPr lang="ru"/>
              <a:t>5.7.  Қан қысымын төмендетпейтіндіктен және тыныс алу жиілігін төмендетпейтіндіктен анестетика ретінде қауіпсіз деп саналады.</a:t>
            </a:r>
            <a:endParaRPr/>
          </a:p>
          <a:p>
            <a:pPr marL="0" lvl="0" indent="0" algn="l" rtl="0">
              <a:lnSpc>
                <a:spcPct val="100000"/>
              </a:lnSpc>
              <a:spcBef>
                <a:spcPts val="0"/>
              </a:spcBef>
              <a:spcAft>
                <a:spcPts val="0"/>
              </a:spcAft>
              <a:buClr>
                <a:schemeClr val="dk1"/>
              </a:buClr>
              <a:buSzPts val="1100"/>
              <a:buFont typeface="Arial"/>
              <a:buNone/>
            </a:pPr>
            <a:r>
              <a:rPr lang="ru"/>
              <a:t>6. FDA депрессия емдеу үшін оны әлі құптаған жоқ.</a:t>
            </a:r>
            <a:endParaRPr/>
          </a:p>
          <a:p>
            <a:pPr marL="0" lvl="0" indent="0" algn="l" rtl="0">
              <a:lnSpc>
                <a:spcPct val="100000"/>
              </a:lnSpc>
              <a:spcBef>
                <a:spcPts val="0"/>
              </a:spcBef>
              <a:spcAft>
                <a:spcPts val="0"/>
              </a:spcAft>
              <a:buClr>
                <a:schemeClr val="dk1"/>
              </a:buClr>
              <a:buSzPts val="1100"/>
              <a:buFont typeface="Arial"/>
              <a:buNone/>
            </a:pPr>
            <a:r>
              <a:rPr lang="ru"/>
              <a:t>4. Әсерлері</a:t>
            </a:r>
            <a:endParaRPr/>
          </a:p>
          <a:p>
            <a:pPr marL="0" lvl="0" indent="0" algn="l" rtl="0">
              <a:lnSpc>
                <a:spcPct val="100000"/>
              </a:lnSpc>
              <a:spcBef>
                <a:spcPts val="0"/>
              </a:spcBef>
              <a:spcAft>
                <a:spcPts val="0"/>
              </a:spcAft>
              <a:buClr>
                <a:schemeClr val="dk1"/>
              </a:buClr>
              <a:buSzPts val="1100"/>
              <a:buFont typeface="Arial"/>
              <a:buNone/>
            </a:pPr>
            <a:r>
              <a:rPr lang="ru"/>
              <a:t>Пайдасы кетамина болуы мүмкін алуан жағымсыз әсерді қоса алғанда, :</a:t>
            </a:r>
            <a:endParaRPr/>
          </a:p>
          <a:p>
            <a:pPr marL="0" lvl="0" indent="0" algn="l" rtl="0">
              <a:lnSpc>
                <a:spcPct val="100000"/>
              </a:lnSpc>
              <a:spcBef>
                <a:spcPts val="0"/>
              </a:spcBef>
              <a:spcAft>
                <a:spcPts val="0"/>
              </a:spcAft>
              <a:buClr>
                <a:schemeClr val="dk1"/>
              </a:buClr>
              <a:buSzPts val="1100"/>
              <a:buFont typeface="Arial"/>
              <a:buNone/>
            </a:pPr>
            <a:r>
              <a:rPr lang="ru"/>
              <a:t>ұйқышылдық</a:t>
            </a:r>
            <a:endParaRPr/>
          </a:p>
          <a:p>
            <a:pPr marL="0" lvl="0" indent="0" algn="l" rtl="0">
              <a:lnSpc>
                <a:spcPct val="100000"/>
              </a:lnSpc>
              <a:spcBef>
                <a:spcPts val="0"/>
              </a:spcBef>
              <a:spcAft>
                <a:spcPts val="0"/>
              </a:spcAft>
              <a:buClr>
                <a:schemeClr val="dk1"/>
              </a:buClr>
              <a:buSzPts val="1100"/>
              <a:buFont typeface="Arial"/>
              <a:buNone/>
            </a:pPr>
            <a:r>
              <a:rPr lang="ru"/>
              <a:t>түсті немесе дыбысты қабылдаудағы өзгерістер</a:t>
            </a:r>
            <a:endParaRPr/>
          </a:p>
          <a:p>
            <a:pPr marL="0" lvl="0" indent="0" algn="l" rtl="0">
              <a:lnSpc>
                <a:spcPct val="100000"/>
              </a:lnSpc>
              <a:spcBef>
                <a:spcPts val="0"/>
              </a:spcBef>
              <a:spcAft>
                <a:spcPts val="0"/>
              </a:spcAft>
              <a:buClr>
                <a:schemeClr val="dk1"/>
              </a:buClr>
              <a:buSzPts val="1100"/>
              <a:buFont typeface="Arial"/>
              <a:buNone/>
            </a:pPr>
            <a:r>
              <a:rPr lang="ru"/>
              <a:t>галлюцинация, шатасу және сандырақ</a:t>
            </a:r>
            <a:endParaRPr/>
          </a:p>
          <a:p>
            <a:pPr marL="0" lvl="0" indent="0" algn="l" rtl="0">
              <a:lnSpc>
                <a:spcPct val="100000"/>
              </a:lnSpc>
              <a:spcBef>
                <a:spcPts val="0"/>
              </a:spcBef>
              <a:spcAft>
                <a:spcPts val="0"/>
              </a:spcAft>
              <a:buClr>
                <a:schemeClr val="dk1"/>
              </a:buClr>
              <a:buSzPts val="1100"/>
              <a:buFont typeface="Arial"/>
              <a:buNone/>
            </a:pPr>
            <a:r>
              <a:rPr lang="ru"/>
              <a:t>денеден немесе жеке адамнан диссоциация</a:t>
            </a:r>
            <a:endParaRPr/>
          </a:p>
          <a:p>
            <a:pPr marL="0" lvl="0" indent="0" algn="l" rtl="0">
              <a:lnSpc>
                <a:spcPct val="100000"/>
              </a:lnSpc>
              <a:spcBef>
                <a:spcPts val="0"/>
              </a:spcBef>
              <a:spcAft>
                <a:spcPts val="0"/>
              </a:spcAft>
              <a:buClr>
                <a:schemeClr val="dk1"/>
              </a:buClr>
              <a:buSzPts val="1100"/>
              <a:buFont typeface="Arial"/>
              <a:buNone/>
            </a:pPr>
            <a:r>
              <a:rPr lang="ru"/>
              <a:t>толқу, ойлау немесе оқыту қиындықтар</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073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769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55600" lvl="0" indent="0" algn="l" rtl="0">
              <a:lnSpc>
                <a:spcPct val="103000"/>
              </a:lnSpc>
              <a:spcBef>
                <a:spcPts val="0"/>
              </a:spcBef>
              <a:spcAft>
                <a:spcPts val="0"/>
              </a:spcAft>
              <a:buSzPts val="1100"/>
              <a:buNone/>
            </a:pPr>
            <a:r>
              <a:rPr lang="ru" sz="1400">
                <a:solidFill>
                  <a:schemeClr val="dk1"/>
                </a:solidFill>
              </a:rPr>
              <a:t>Ароматты</a:t>
            </a:r>
            <a:r>
              <a:rPr lang="ru" sz="1300" i="1">
                <a:solidFill>
                  <a:srgbClr val="990032"/>
                </a:solidFill>
              </a:rPr>
              <a:t>: 19 ғасырда кейбір хош иісті қосылыстарды сипаттау үшін қолданылады-дұрыс емес </a:t>
            </a:r>
            <a:endParaRPr sz="1300" i="1">
              <a:solidFill>
                <a:srgbClr val="990032"/>
              </a:solidFill>
            </a:endParaRPr>
          </a:p>
          <a:p>
            <a:pPr marL="0" marR="355600" lvl="0" indent="0" algn="l" rtl="0">
              <a:lnSpc>
                <a:spcPct val="103000"/>
              </a:lnSpc>
              <a:spcBef>
                <a:spcPts val="0"/>
              </a:spcBef>
              <a:spcAft>
                <a:spcPts val="0"/>
              </a:spcAft>
              <a:buSzPts val="1100"/>
              <a:buNone/>
            </a:pPr>
            <a:r>
              <a:rPr lang="ru" sz="1300" i="1">
                <a:solidFill>
                  <a:srgbClr val="990032"/>
                </a:solidFill>
              </a:rPr>
              <a:t>Енді: химиялық мінез-құлық бойынша топтастырылған (ауыстырудан өтеді) және алифатикадан электрондық конфигурациямен ерекшеленеді </a:t>
            </a:r>
            <a:endParaRPr sz="1300" i="1">
              <a:solidFill>
                <a:srgbClr val="990032"/>
              </a:solidFill>
            </a:endParaRPr>
          </a:p>
          <a:p>
            <a:pPr marL="0" marR="355600" lvl="0" indent="0" algn="l" rtl="0">
              <a:lnSpc>
                <a:spcPct val="103000"/>
              </a:lnSpc>
              <a:spcBef>
                <a:spcPts val="0"/>
              </a:spcBef>
              <a:spcAft>
                <a:spcPts val="0"/>
              </a:spcAft>
              <a:buSzPts val="1100"/>
              <a:buNone/>
            </a:pPr>
            <a:r>
              <a:rPr lang="ru" sz="1300" i="1">
                <a:solidFill>
                  <a:srgbClr val="990032"/>
                </a:solidFill>
              </a:rPr>
              <a:t>Таскөмір шайырын немесе мұнайды айдаудан алынған Көптеген ортақ атаулар: </a:t>
            </a:r>
            <a:r>
              <a:rPr lang="ru" sz="1400">
                <a:solidFill>
                  <a:schemeClr val="dk1"/>
                </a:solidFill>
              </a:rPr>
              <a:t>Ароматты</a:t>
            </a:r>
            <a:r>
              <a:rPr lang="ru" sz="1300" i="1">
                <a:solidFill>
                  <a:srgbClr val="990032"/>
                </a:solidFill>
              </a:rPr>
              <a:t> қосылыстар атауын меңгеру үшін оларды есте сақтаңыз</a:t>
            </a:r>
            <a:endParaRPr sz="1300">
              <a:solidFill>
                <a:srgbClr val="990032"/>
              </a:solidFill>
            </a:endParaRPr>
          </a:p>
        </p:txBody>
      </p:sp>
    </p:spTree>
    <p:extLst>
      <p:ext uri="{BB962C8B-B14F-4D97-AF65-F5344CB8AC3E}">
        <p14:creationId xmlns:p14="http://schemas.microsoft.com/office/powerpoint/2010/main" val="111908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914400" lvl="0" indent="-298450" algn="l" rtl="0">
              <a:lnSpc>
                <a:spcPct val="93000"/>
              </a:lnSpc>
              <a:spcBef>
                <a:spcPts val="500"/>
              </a:spcBef>
              <a:spcAft>
                <a:spcPts val="0"/>
              </a:spcAft>
              <a:buSzPts val="1100"/>
              <a:buChar char="●"/>
            </a:pPr>
            <a:r>
              <a:rPr lang="ru" sz="1700"/>
              <a:t>Оның барлық көміртегі-көміртекті байланыс ұзындығы бірдей (1.39 pm): Байланыс ұзындығы: с-с = 154 ПМ, с=с = 134 сағат, С = 120 сағат </a:t>
            </a:r>
            <a:endParaRPr sz="1700"/>
          </a:p>
          <a:p>
            <a:pPr marL="457200" marR="914400" lvl="0" indent="-298450" algn="l" rtl="0">
              <a:lnSpc>
                <a:spcPct val="93000"/>
              </a:lnSpc>
              <a:spcBef>
                <a:spcPts val="0"/>
              </a:spcBef>
              <a:spcAft>
                <a:spcPts val="0"/>
              </a:spcAft>
              <a:buSzPts val="1100"/>
              <a:buChar char="●"/>
            </a:pPr>
            <a:r>
              <a:rPr lang="ru" sz="1700"/>
              <a:t>Барлық алты C-C байланыстарында электрондардың тығыздығы бірдей ! Құрылымы жалпақ, алты бұрышты </a:t>
            </a:r>
            <a:endParaRPr sz="1700"/>
          </a:p>
          <a:p>
            <a:pPr marL="457200" marR="914400" lvl="0" indent="-298450" algn="l" rtl="0">
              <a:lnSpc>
                <a:spcPct val="93000"/>
              </a:lnSpc>
              <a:spcBef>
                <a:spcPts val="0"/>
              </a:spcBef>
              <a:spcAft>
                <a:spcPts val="0"/>
              </a:spcAft>
              <a:buSzPts val="1100"/>
              <a:buChar char="●"/>
            </a:pPr>
            <a:r>
              <a:rPr lang="ru" sz="1700"/>
              <a:t>К-к-к бекітілген бұрыштары 120° Әрбір C-sp2 және сақина жазықтығына перпендикуляр p-орбиталь бар</a:t>
            </a:r>
            <a:endParaRPr sz="400"/>
          </a:p>
        </p:txBody>
      </p:sp>
    </p:spTree>
    <p:extLst>
      <p:ext uri="{BB962C8B-B14F-4D97-AF65-F5344CB8AC3E}">
        <p14:creationId xmlns:p14="http://schemas.microsoft.com/office/powerpoint/2010/main" val="78371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SzPts val="1100"/>
              <a:buNone/>
            </a:pPr>
            <a:endParaRPr>
              <a:solidFill>
                <a:srgbClr val="990032"/>
              </a:solidFill>
            </a:endParaRPr>
          </a:p>
        </p:txBody>
      </p:sp>
    </p:spTree>
    <p:extLst>
      <p:ext uri="{BB962C8B-B14F-4D97-AF65-F5344CB8AC3E}">
        <p14:creationId xmlns:p14="http://schemas.microsoft.com/office/powerpoint/2010/main" val="134309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ru" sz="1400" b="1">
                <a:solidFill>
                  <a:srgbClr val="FF0000"/>
                </a:solidFill>
              </a:rPr>
              <a:t>Aromaticity</a:t>
            </a:r>
            <a:endParaRPr sz="1400" b="1">
              <a:solidFill>
                <a:srgbClr val="FF0000"/>
              </a:solidFill>
            </a:endParaRPr>
          </a:p>
          <a:p>
            <a:pPr marL="457200" lvl="0" indent="-317500" algn="l" rtl="0">
              <a:lnSpc>
                <a:spcPct val="100000"/>
              </a:lnSpc>
              <a:spcBef>
                <a:spcPts val="0"/>
              </a:spcBef>
              <a:spcAft>
                <a:spcPts val="0"/>
              </a:spcAft>
              <a:buSzPts val="1400"/>
              <a:buChar char="●"/>
            </a:pPr>
            <a:r>
              <a:rPr lang="ru" sz="1400">
                <a:solidFill>
                  <a:schemeClr val="dk1"/>
                </a:solidFill>
              </a:rPr>
              <a:t>In order for a compound to be aromatic, all </a:t>
            </a:r>
            <a:r>
              <a:rPr lang="ru" sz="1400" b="1">
                <a:solidFill>
                  <a:srgbClr val="990032"/>
                </a:solidFill>
              </a:rPr>
              <a:t>FOUR</a:t>
            </a:r>
            <a:r>
              <a:rPr lang="ru" sz="1400">
                <a:solidFill>
                  <a:srgbClr val="990032"/>
                </a:solidFill>
              </a:rPr>
              <a:t> </a:t>
            </a:r>
            <a:r>
              <a:rPr lang="ru" sz="1400">
                <a:solidFill>
                  <a:schemeClr val="dk1"/>
                </a:solidFill>
              </a:rPr>
              <a:t>of the following criteria must be met:</a:t>
            </a:r>
            <a:endParaRPr sz="1400">
              <a:solidFill>
                <a:schemeClr val="dk1"/>
              </a:solidFill>
            </a:endParaRPr>
          </a:p>
          <a:p>
            <a:pPr marL="1130300" lvl="0" indent="-495300" algn="l" rtl="0">
              <a:lnSpc>
                <a:spcPct val="115000"/>
              </a:lnSpc>
              <a:spcBef>
                <a:spcPts val="500"/>
              </a:spcBef>
              <a:spcAft>
                <a:spcPts val="0"/>
              </a:spcAft>
              <a:buSzPts val="1100"/>
              <a:buNone/>
            </a:pPr>
            <a:r>
              <a:rPr lang="ru" sz="1300" b="1">
                <a:solidFill>
                  <a:srgbClr val="00CC00"/>
                </a:solidFill>
              </a:rPr>
              <a:t>1. 	</a:t>
            </a:r>
            <a:r>
              <a:rPr lang="ru" sz="1300" b="1">
                <a:solidFill>
                  <a:srgbClr val="990032"/>
                </a:solidFill>
              </a:rPr>
              <a:t>Cyclic</a:t>
            </a:r>
            <a:r>
              <a:rPr lang="ru" sz="1300" b="1"/>
              <a:t>: </a:t>
            </a:r>
            <a:r>
              <a:rPr lang="ru" sz="1300"/>
              <a:t>linear systems are not aromatic</a:t>
            </a:r>
            <a:endParaRPr sz="1300"/>
          </a:p>
          <a:p>
            <a:pPr marL="1130300" marR="431800" lvl="0" indent="-495300" algn="l" rtl="0">
              <a:lnSpc>
                <a:spcPct val="93000"/>
              </a:lnSpc>
              <a:spcBef>
                <a:spcPts val="500"/>
              </a:spcBef>
              <a:spcAft>
                <a:spcPts val="0"/>
              </a:spcAft>
              <a:buSzPts val="1100"/>
              <a:buNone/>
            </a:pPr>
            <a:r>
              <a:rPr lang="ru" sz="1300" b="1">
                <a:solidFill>
                  <a:srgbClr val="00CC00"/>
                </a:solidFill>
              </a:rPr>
              <a:t>2.	</a:t>
            </a:r>
            <a:r>
              <a:rPr lang="ru" sz="1300" b="1">
                <a:solidFill>
                  <a:srgbClr val="990032"/>
                </a:solidFill>
              </a:rPr>
              <a:t>Conjugated</a:t>
            </a:r>
            <a:r>
              <a:rPr lang="ru" sz="1300"/>
              <a:t>: there needs to be one "p" orbital from each atom in the cycle, so each atom must be either sp2 or sp hybridized</a:t>
            </a:r>
            <a:endParaRPr sz="1300"/>
          </a:p>
          <a:p>
            <a:pPr marL="1130300" marR="177800" lvl="0" indent="-495300" algn="l" rtl="0">
              <a:lnSpc>
                <a:spcPct val="93000"/>
              </a:lnSpc>
              <a:spcBef>
                <a:spcPts val="500"/>
              </a:spcBef>
              <a:spcAft>
                <a:spcPts val="0"/>
              </a:spcAft>
              <a:buSzPts val="1100"/>
              <a:buNone/>
            </a:pPr>
            <a:r>
              <a:rPr lang="ru" sz="1300" b="1">
                <a:solidFill>
                  <a:srgbClr val="00CC00"/>
                </a:solidFill>
              </a:rPr>
              <a:t>3.	</a:t>
            </a:r>
            <a:r>
              <a:rPr lang="ru" sz="1300" b="1">
                <a:solidFill>
                  <a:srgbClr val="990032"/>
                </a:solidFill>
              </a:rPr>
              <a:t>Planar (or nearly planar)</a:t>
            </a:r>
            <a:r>
              <a:rPr lang="ru" sz="1300"/>
              <a:t>: so there is good overlap / interaction between the "p" orbitals. </a:t>
            </a:r>
            <a:r>
              <a:rPr lang="ru" sz="1300">
                <a:solidFill>
                  <a:srgbClr val="990032"/>
                </a:solidFill>
              </a:rPr>
              <a:t>Delocalization </a:t>
            </a:r>
            <a:r>
              <a:rPr lang="ru" sz="1300"/>
              <a:t>of the pi electrons over the ring must </a:t>
            </a:r>
            <a:r>
              <a:rPr lang="ru" sz="1300">
                <a:solidFill>
                  <a:srgbClr val="990032"/>
                </a:solidFill>
              </a:rPr>
              <a:t>lower </a:t>
            </a:r>
            <a:r>
              <a:rPr lang="ru" sz="1300"/>
              <a:t>the electronic energy</a:t>
            </a:r>
            <a:endParaRPr sz="1300"/>
          </a:p>
          <a:p>
            <a:pPr marL="1130300" marR="495300" lvl="0" indent="-495300" algn="l" rtl="0">
              <a:lnSpc>
                <a:spcPct val="93000"/>
              </a:lnSpc>
              <a:spcBef>
                <a:spcPts val="600"/>
              </a:spcBef>
              <a:spcAft>
                <a:spcPts val="0"/>
              </a:spcAft>
              <a:buSzPts val="1100"/>
              <a:buNone/>
            </a:pPr>
            <a:r>
              <a:rPr lang="ru" sz="1300" b="1">
                <a:solidFill>
                  <a:srgbClr val="00CC00"/>
                </a:solidFill>
              </a:rPr>
              <a:t>4.	</a:t>
            </a:r>
            <a:r>
              <a:rPr lang="ru" sz="1300" b="1">
                <a:solidFill>
                  <a:srgbClr val="990032"/>
                </a:solidFill>
              </a:rPr>
              <a:t>Satisfy H</a:t>
            </a:r>
            <a:r>
              <a:rPr lang="ru" sz="1300">
                <a:solidFill>
                  <a:srgbClr val="990032"/>
                </a:solidFill>
              </a:rPr>
              <a:t>ü</a:t>
            </a:r>
            <a:r>
              <a:rPr lang="ru" sz="1300" b="1">
                <a:solidFill>
                  <a:srgbClr val="990032"/>
                </a:solidFill>
              </a:rPr>
              <a:t>ckel Rule</a:t>
            </a:r>
            <a:r>
              <a:rPr lang="ru" sz="1300"/>
              <a:t>: 4n+2 p</a:t>
            </a:r>
            <a:r>
              <a:rPr lang="ru" sz="1300">
                <a:latin typeface="Times New Roman"/>
                <a:ea typeface="Times New Roman"/>
                <a:cs typeface="Times New Roman"/>
                <a:sym typeface="Times New Roman"/>
              </a:rPr>
              <a:t> </a:t>
            </a:r>
            <a:r>
              <a:rPr lang="ru" sz="1300"/>
              <a:t>electrons </a:t>
            </a:r>
            <a:r>
              <a:rPr lang="ru" sz="1300" i="1"/>
              <a:t>(</a:t>
            </a:r>
            <a:r>
              <a:rPr lang="ru" sz="1300"/>
              <a:t>n = 0, 1, 2, 3,…….)</a:t>
            </a:r>
            <a:endParaRPr sz="1300">
              <a:solidFill>
                <a:schemeClr val="dk1"/>
              </a:solidFill>
            </a:endParaRPr>
          </a:p>
          <a:p>
            <a:pPr marL="0" lvl="0" indent="0" algn="l" rtl="0">
              <a:lnSpc>
                <a:spcPct val="100000"/>
              </a:lnSpc>
              <a:spcBef>
                <a:spcPts val="0"/>
              </a:spcBef>
              <a:spcAft>
                <a:spcPts val="0"/>
              </a:spcAft>
              <a:buSzPts val="1100"/>
              <a:buNone/>
            </a:pPr>
            <a:endParaRPr sz="800"/>
          </a:p>
        </p:txBody>
      </p:sp>
      <p:sp>
        <p:nvSpPr>
          <p:cNvPr id="267" name="Google Shape;2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22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SzPts val="1100"/>
              <a:buNone/>
            </a:pPr>
            <a:r>
              <a:rPr lang="ru" sz="1300" b="1">
                <a:solidFill>
                  <a:srgbClr val="FF0000"/>
                </a:solidFill>
              </a:rPr>
              <a:t>Aromaticity and the 4</a:t>
            </a:r>
            <a:r>
              <a:rPr lang="ru" sz="1300" b="1" i="1">
                <a:solidFill>
                  <a:srgbClr val="FF0000"/>
                </a:solidFill>
              </a:rPr>
              <a:t>n </a:t>
            </a:r>
            <a:r>
              <a:rPr lang="ru" sz="1300" b="1">
                <a:solidFill>
                  <a:srgbClr val="FF0000"/>
                </a:solidFill>
              </a:rPr>
              <a:t>+ 2 Rule</a:t>
            </a:r>
            <a:endParaRPr sz="1200" b="1">
              <a:solidFill>
                <a:srgbClr val="FF0000"/>
              </a:solidFill>
            </a:endParaRPr>
          </a:p>
          <a:p>
            <a:pPr marL="457200" lvl="0" indent="-298450" algn="l" rtl="0">
              <a:lnSpc>
                <a:spcPct val="115000"/>
              </a:lnSpc>
              <a:spcBef>
                <a:spcPts val="700"/>
              </a:spcBef>
              <a:spcAft>
                <a:spcPts val="0"/>
              </a:spcAft>
              <a:buSzPts val="1100"/>
              <a:buChar char="●"/>
            </a:pPr>
            <a:r>
              <a:rPr lang="ru" sz="1300"/>
              <a:t>Erich Hückel rule: Planar monocyclic rings containing (4n+ 2) </a:t>
            </a:r>
            <a:r>
              <a:rPr lang="ru"/>
              <a:t>p</a:t>
            </a:r>
            <a:r>
              <a:rPr lang="ru">
                <a:latin typeface="Times New Roman"/>
                <a:ea typeface="Times New Roman"/>
                <a:cs typeface="Times New Roman"/>
                <a:sym typeface="Times New Roman"/>
              </a:rPr>
              <a:t> </a:t>
            </a:r>
            <a:r>
              <a:rPr lang="ru" sz="1300"/>
              <a:t>electrons have </a:t>
            </a:r>
            <a:r>
              <a:rPr lang="ru" sz="1300">
                <a:solidFill>
                  <a:srgbClr val="990032"/>
                </a:solidFill>
              </a:rPr>
              <a:t>closed shells </a:t>
            </a:r>
            <a:r>
              <a:rPr lang="ru" sz="1300"/>
              <a:t>of delocalized electrons - </a:t>
            </a:r>
            <a:r>
              <a:rPr lang="ru" sz="1300">
                <a:solidFill>
                  <a:srgbClr val="990032"/>
                </a:solidFill>
              </a:rPr>
              <a:t>just like benzene</a:t>
            </a:r>
            <a:r>
              <a:rPr lang="ru" sz="1300"/>
              <a:t>!</a:t>
            </a:r>
            <a:endParaRPr sz="1300"/>
          </a:p>
          <a:p>
            <a:pPr marL="457200" lvl="0" indent="-298450" algn="l" rtl="0">
              <a:lnSpc>
                <a:spcPct val="115000"/>
              </a:lnSpc>
              <a:spcBef>
                <a:spcPts val="0"/>
              </a:spcBef>
              <a:spcAft>
                <a:spcPts val="0"/>
              </a:spcAft>
              <a:buSzPts val="1100"/>
              <a:buChar char="●"/>
            </a:pPr>
            <a:r>
              <a:rPr lang="ru" sz="1300"/>
              <a:t>So, planar, rings with 2, 6, 10, 14, delocalized electrons are aromatic</a:t>
            </a:r>
            <a:endParaRPr sz="1300"/>
          </a:p>
          <a:p>
            <a:pPr marL="0" lvl="0" indent="0" algn="l" rtl="0">
              <a:lnSpc>
                <a:spcPct val="115000"/>
              </a:lnSpc>
              <a:spcBef>
                <a:spcPts val="700"/>
              </a:spcBef>
              <a:spcAft>
                <a:spcPts val="0"/>
              </a:spcAft>
              <a:buSzPts val="1100"/>
              <a:buNone/>
            </a:pPr>
            <a:r>
              <a:rPr lang="ru" sz="1300" b="1">
                <a:solidFill>
                  <a:srgbClr val="FF0000"/>
                </a:solidFill>
              </a:rPr>
              <a:t>Why 4n +2?</a:t>
            </a:r>
            <a:endParaRPr sz="1300" b="1">
              <a:solidFill>
                <a:srgbClr val="FF0000"/>
              </a:solidFill>
            </a:endParaRPr>
          </a:p>
          <a:p>
            <a:pPr marL="457200" marR="406400" lvl="0" indent="-311150" algn="l" rtl="0">
              <a:lnSpc>
                <a:spcPct val="103000"/>
              </a:lnSpc>
              <a:spcBef>
                <a:spcPts val="300"/>
              </a:spcBef>
              <a:spcAft>
                <a:spcPts val="0"/>
              </a:spcAft>
              <a:buSzPts val="1300"/>
              <a:buChar char="●"/>
            </a:pPr>
            <a:r>
              <a:rPr lang="ru" sz="1300"/>
              <a:t>Short answer: Because then molecule is stable</a:t>
            </a:r>
            <a:endParaRPr sz="1300"/>
          </a:p>
          <a:p>
            <a:pPr marL="457200" marR="406400" lvl="0" indent="-311150" algn="l" rtl="0">
              <a:lnSpc>
                <a:spcPct val="103000"/>
              </a:lnSpc>
              <a:spcBef>
                <a:spcPts val="0"/>
              </a:spcBef>
              <a:spcAft>
                <a:spcPts val="0"/>
              </a:spcAft>
              <a:buSzPts val="1300"/>
              <a:buChar char="●"/>
            </a:pPr>
            <a:r>
              <a:rPr lang="ru" sz="1300"/>
              <a:t>Long scientific answer: When electrons fill the various molecular orbitals, it takes two electrons (one pair) to fill the lowest-lying orbital and four electrons (two pairs) to fill each of </a:t>
            </a:r>
            <a:r>
              <a:rPr lang="ru" sz="1300" i="1"/>
              <a:t>n </a:t>
            </a:r>
            <a:r>
              <a:rPr lang="ru" sz="1300"/>
              <a:t>succeeding energy level →This is a total of 4</a:t>
            </a:r>
            <a:r>
              <a:rPr lang="ru" sz="1300" i="1"/>
              <a:t>n </a:t>
            </a:r>
            <a:r>
              <a:rPr lang="ru" sz="1300"/>
              <a:t>+ 2. Example: </a:t>
            </a:r>
            <a:r>
              <a:rPr lang="ru" sz="1300" b="1"/>
              <a:t>Cyclopentadienyl anion</a:t>
            </a:r>
            <a:endParaRPr sz="1300" b="1"/>
          </a:p>
          <a:p>
            <a:pPr marL="0" marR="406400" lvl="0" indent="0" algn="l" rtl="0">
              <a:lnSpc>
                <a:spcPct val="103000"/>
              </a:lnSpc>
              <a:spcBef>
                <a:spcPts val="300"/>
              </a:spcBef>
              <a:spcAft>
                <a:spcPts val="0"/>
              </a:spcAft>
              <a:buSzPts val="1100"/>
              <a:buNone/>
            </a:pPr>
            <a:endParaRPr sz="500"/>
          </a:p>
          <a:p>
            <a:pPr marL="0" marR="406400" lvl="0" indent="0" algn="l" rtl="0">
              <a:lnSpc>
                <a:spcPct val="103000"/>
              </a:lnSpc>
              <a:spcBef>
                <a:spcPts val="300"/>
              </a:spcBef>
              <a:spcAft>
                <a:spcPts val="0"/>
              </a:spcAft>
              <a:buSzPts val="1100"/>
              <a:buNone/>
            </a:pPr>
            <a:endParaRPr sz="1300" b="1">
              <a:solidFill>
                <a:srgbClr val="FF0000"/>
              </a:solidFill>
            </a:endParaRPr>
          </a:p>
          <a:p>
            <a:pPr marL="0" marR="406400" lvl="0" indent="0" algn="l" rtl="0">
              <a:lnSpc>
                <a:spcPct val="103000"/>
              </a:lnSpc>
              <a:spcBef>
                <a:spcPts val="300"/>
              </a:spcBef>
              <a:spcAft>
                <a:spcPts val="0"/>
              </a:spcAft>
              <a:buSzPts val="1100"/>
              <a:buNone/>
            </a:pPr>
            <a:endParaRPr sz="1300" b="1"/>
          </a:p>
          <a:p>
            <a:pPr marL="0" marR="406400" lvl="0" indent="0" algn="l" rtl="0">
              <a:lnSpc>
                <a:spcPct val="103000"/>
              </a:lnSpc>
              <a:spcBef>
                <a:spcPts val="300"/>
              </a:spcBef>
              <a:spcAft>
                <a:spcPts val="0"/>
              </a:spcAft>
              <a:buSzPts val="1100"/>
              <a:buNone/>
            </a:pPr>
            <a:endParaRPr sz="1300"/>
          </a:p>
          <a:p>
            <a:pPr marL="0" lvl="0" indent="0" algn="l" rtl="0">
              <a:lnSpc>
                <a:spcPct val="115000"/>
              </a:lnSpc>
              <a:spcBef>
                <a:spcPts val="700"/>
              </a:spcBef>
              <a:spcAft>
                <a:spcPts val="0"/>
              </a:spcAft>
              <a:buSzPts val="1100"/>
              <a:buNone/>
            </a:pPr>
            <a:endParaRPr sz="1300" b="1">
              <a:solidFill>
                <a:srgbClr val="FF0000"/>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134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8" name="Google Shape;68;p1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1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0" name="Google Shape;70;p1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7" name="Google Shape;77;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7" name="Google Shape;8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4" name="Google Shape;9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8" name="Google Shape;9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99" name="Google Shape;9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5" name="Google Shape;10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6" name="Google Shape;10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9" name="Google Shape;10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3" name="Google Shape;11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4" name="Google Shape;11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5" name="Google Shape;11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18" name="Google Shape;11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2" name="Google Shape;12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1" name="Google Shape;131;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2" name="Google Shape;13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5" name="Google Shape;13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9" name="Google Shape;13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2" name="Google Shape;142;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3" name="Google Shape;143;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4" name="Google Shape;14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0" name="Google Shape;150;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1" name="Google Shape;15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4" name="Google Shape;15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8" name="Google Shape;158;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9" name="Google Shape;159;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0" name="Google Shape;16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63" name="Google Shape;16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6" name="Google Shape;166;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7" name="Google Shape;16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4"/>
        <p:cNvGrpSpPr/>
        <p:nvPr/>
      </p:nvGrpSpPr>
      <p:grpSpPr>
        <a:xfrm>
          <a:off x="0" y="0"/>
          <a:ext cx="0" cy="0"/>
          <a:chOff x="0" y="0"/>
          <a:chExt cx="0" cy="0"/>
        </a:xfrm>
      </p:grpSpPr>
      <p:sp>
        <p:nvSpPr>
          <p:cNvPr id="175" name="Google Shape;175;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6" name="Google Shape;176;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7" name="Google Shape;17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8"/>
        <p:cNvGrpSpPr/>
        <p:nvPr/>
      </p:nvGrpSpPr>
      <p:grpSpPr>
        <a:xfrm>
          <a:off x="0" y="0"/>
          <a:ext cx="0" cy="0"/>
          <a:chOff x="0" y="0"/>
          <a:chExt cx="0" cy="0"/>
        </a:xfrm>
      </p:grpSpPr>
      <p:sp>
        <p:nvSpPr>
          <p:cNvPr id="179" name="Google Shape;179;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0" name="Google Shape;180;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3" name="Google Shape;18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4"/>
        <p:cNvGrpSpPr/>
        <p:nvPr/>
      </p:nvGrpSpPr>
      <p:grpSpPr>
        <a:xfrm>
          <a:off x="0" y="0"/>
          <a:ext cx="0" cy="0"/>
          <a:chOff x="0" y="0"/>
          <a:chExt cx="0" cy="0"/>
        </a:xfrm>
      </p:grpSpPr>
      <p:sp>
        <p:nvSpPr>
          <p:cNvPr id="185" name="Google Shape;185;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6" name="Google Shape;186;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7" name="Google Shape;18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8"/>
        <p:cNvGrpSpPr/>
        <p:nvPr/>
      </p:nvGrpSpPr>
      <p:grpSpPr>
        <a:xfrm>
          <a:off x="0" y="0"/>
          <a:ext cx="0" cy="0"/>
          <a:chOff x="0" y="0"/>
          <a:chExt cx="0" cy="0"/>
        </a:xfrm>
      </p:grpSpPr>
      <p:sp>
        <p:nvSpPr>
          <p:cNvPr id="189" name="Google Shape;189;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p4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1" name="Google Shape;191;p4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2" name="Google Shape;19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3"/>
        <p:cNvGrpSpPr/>
        <p:nvPr/>
      </p:nvGrpSpPr>
      <p:grpSpPr>
        <a:xfrm>
          <a:off x="0" y="0"/>
          <a:ext cx="0" cy="0"/>
          <a:chOff x="0" y="0"/>
          <a:chExt cx="0" cy="0"/>
        </a:xfrm>
      </p:grpSpPr>
      <p:sp>
        <p:nvSpPr>
          <p:cNvPr id="194" name="Google Shape;194;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5" name="Google Shape;19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6"/>
        <p:cNvGrpSpPr/>
        <p:nvPr/>
      </p:nvGrpSpPr>
      <p:grpSpPr>
        <a:xfrm>
          <a:off x="0" y="0"/>
          <a:ext cx="0" cy="0"/>
          <a:chOff x="0" y="0"/>
          <a:chExt cx="0" cy="0"/>
        </a:xfrm>
      </p:grpSpPr>
      <p:sp>
        <p:nvSpPr>
          <p:cNvPr id="197" name="Google Shape;197;p4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8" name="Google Shape;198;p4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9" name="Google Shape;19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0"/>
        <p:cNvGrpSpPr/>
        <p:nvPr/>
      </p:nvGrpSpPr>
      <p:grpSpPr>
        <a:xfrm>
          <a:off x="0" y="0"/>
          <a:ext cx="0" cy="0"/>
          <a:chOff x="0" y="0"/>
          <a:chExt cx="0" cy="0"/>
        </a:xfrm>
      </p:grpSpPr>
      <p:sp>
        <p:nvSpPr>
          <p:cNvPr id="201" name="Google Shape;201;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3" name="Google Shape;203;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4" name="Google Shape;204;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5" name="Google Shape;20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sp>
        <p:nvSpPr>
          <p:cNvPr id="207" name="Google Shape;207;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8" name="Google Shape;20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9"/>
        <p:cNvGrpSpPr/>
        <p:nvPr/>
      </p:nvGrpSpPr>
      <p:grpSpPr>
        <a:xfrm>
          <a:off x="0" y="0"/>
          <a:ext cx="0" cy="0"/>
          <a:chOff x="0" y="0"/>
          <a:chExt cx="0" cy="0"/>
        </a:xfrm>
      </p:grpSpPr>
      <p:sp>
        <p:nvSpPr>
          <p:cNvPr id="210" name="Google Shape;210;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1" name="Google Shape;211;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12" name="Google Shape;21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0"/>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1">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ru"/>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7" name="Google Shape;12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8" name="Google Shape;12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0"/>
        <p:cNvGrpSpPr/>
        <p:nvPr/>
      </p:nvGrpSpPr>
      <p:grpSpPr>
        <a:xfrm>
          <a:off x="0" y="0"/>
          <a:ext cx="0" cy="0"/>
          <a:chOff x="0" y="0"/>
          <a:chExt cx="0" cy="0"/>
        </a:xfrm>
      </p:grpSpPr>
      <p:sp>
        <p:nvSpPr>
          <p:cNvPr id="171" name="Google Shape;171;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2" name="Google Shape;172;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73" name="Google Shape;17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9"/>
          <p:cNvSpPr txBox="1"/>
          <p:nvPr/>
        </p:nvSpPr>
        <p:spPr>
          <a:xfrm>
            <a:off x="740150" y="1885950"/>
            <a:ext cx="7426800" cy="3465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2400"/>
              <a:buFont typeface="Arial"/>
              <a:buNone/>
            </a:pPr>
            <a:r>
              <a:rPr lang="ru" sz="2400" b="1" i="0" u="none" strike="noStrike" cap="none">
                <a:solidFill>
                  <a:schemeClr val="dk1"/>
                </a:solidFill>
                <a:latin typeface="Arial"/>
                <a:ea typeface="Arial"/>
                <a:cs typeface="Arial"/>
                <a:sym typeface="Arial"/>
              </a:rPr>
              <a:t>Ароматты және ароматты гетероциклды қосылыстар</a:t>
            </a:r>
            <a:endParaRPr sz="1400" b="0" i="0" u="none" strike="noStrike" cap="none">
              <a:solidFill>
                <a:srgbClr val="000000"/>
              </a:solidFill>
              <a:latin typeface="Arial"/>
              <a:ea typeface="Arial"/>
              <a:cs typeface="Arial"/>
              <a:sym typeface="Arial"/>
            </a:endParaRPr>
          </a:p>
        </p:txBody>
      </p:sp>
      <p:sp>
        <p:nvSpPr>
          <p:cNvPr id="220" name="Google Shape;220;p49"/>
          <p:cNvSpPr txBox="1"/>
          <p:nvPr/>
        </p:nvSpPr>
        <p:spPr>
          <a:xfrm>
            <a:off x="0" y="0"/>
            <a:ext cx="8543100" cy="136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u" sz="2000" b="0" i="0" u="none" strike="noStrike" cap="none">
                <a:solidFill>
                  <a:schemeClr val="dk1"/>
                </a:solidFill>
                <a:latin typeface="Times New Roman"/>
                <a:ea typeface="Times New Roman"/>
                <a:cs typeface="Times New Roman"/>
                <a:sym typeface="Times New Roman"/>
              </a:rPr>
              <a:t>әл-Фараби атындағы Қазақ Ұлттық университеті</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ru" sz="2000" b="0" i="0" u="none" strike="noStrike" cap="none">
                <a:solidFill>
                  <a:schemeClr val="dk1"/>
                </a:solidFill>
                <a:latin typeface="Times New Roman"/>
                <a:ea typeface="Times New Roman"/>
                <a:cs typeface="Times New Roman"/>
                <a:sym typeface="Times New Roman"/>
              </a:rPr>
              <a:t>Жоғарғы медицина мектебі</a:t>
            </a:r>
            <a:endParaRPr sz="2000" b="0"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8"/>
          <p:cNvSpPr txBox="1">
            <a:spLocks noGrp="1"/>
          </p:cNvSpPr>
          <p:nvPr>
            <p:ph type="title"/>
          </p:nvPr>
        </p:nvSpPr>
        <p:spPr>
          <a:xfrm>
            <a:off x="0" y="0"/>
            <a:ext cx="9144000" cy="438300"/>
          </a:xfrm>
          <a:prstGeom prst="rect">
            <a:avLst/>
          </a:prstGeom>
          <a:noFill/>
          <a:ln>
            <a:noFill/>
          </a:ln>
        </p:spPr>
        <p:txBody>
          <a:bodyPr spcFirstLastPara="1" wrap="square" lIns="457200" tIns="45700" rIns="91425" bIns="45700" anchor="t" anchorCtr="0">
            <a:noAutofit/>
          </a:bodyPr>
          <a:lstStyle/>
          <a:p>
            <a:pPr marL="0" lvl="0" indent="0" algn="l" rtl="0">
              <a:lnSpc>
                <a:spcPct val="90000"/>
              </a:lnSpc>
              <a:spcBef>
                <a:spcPts val="0"/>
              </a:spcBef>
              <a:spcAft>
                <a:spcPts val="0"/>
              </a:spcAft>
              <a:buClr>
                <a:srgbClr val="FF6600"/>
              </a:buClr>
              <a:buSzPts val="3300"/>
              <a:buFont typeface="Calibri"/>
              <a:buNone/>
            </a:pPr>
            <a:r>
              <a:rPr lang="ru">
                <a:solidFill>
                  <a:srgbClr val="FF6600"/>
                </a:solidFill>
              </a:rPr>
              <a:t>Сұрақ</a:t>
            </a:r>
            <a:endParaRPr/>
          </a:p>
        </p:txBody>
      </p:sp>
      <p:sp>
        <p:nvSpPr>
          <p:cNvPr id="291" name="Google Shape;291;p58"/>
          <p:cNvSpPr txBox="1">
            <a:spLocks noGrp="1"/>
          </p:cNvSpPr>
          <p:nvPr>
            <p:ph type="body" idx="1"/>
          </p:nvPr>
        </p:nvSpPr>
        <p:spPr>
          <a:xfrm>
            <a:off x="366700" y="995382"/>
            <a:ext cx="8661300" cy="37587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400"/>
              <a:buFont typeface="Arial"/>
              <a:buNone/>
            </a:pPr>
            <a:r>
              <a:rPr lang="ru" sz="2400"/>
              <a:t>Әрбір байланыс үшін, дұрыс атын таңдаңыз.</a:t>
            </a:r>
            <a:endParaRPr/>
          </a:p>
          <a:p>
            <a:pPr marL="171450" marR="0" lvl="0" indent="-171450" algn="l" rtl="0">
              <a:lnSpc>
                <a:spcPct val="80000"/>
              </a:lnSpc>
              <a:spcBef>
                <a:spcPts val="700"/>
              </a:spcBef>
              <a:spcAft>
                <a:spcPts val="0"/>
              </a:spcAft>
              <a:buClr>
                <a:schemeClr val="dk1"/>
              </a:buClr>
              <a:buSzPts val="2400"/>
              <a:buFont typeface="Arial"/>
              <a:buNone/>
            </a:pPr>
            <a:r>
              <a:rPr lang="ru" sz="2400" b="0" i="0" u="none" strike="noStrike" cap="none">
                <a:solidFill>
                  <a:schemeClr val="dk1"/>
                </a:solidFill>
                <a:latin typeface="Calibri"/>
                <a:ea typeface="Calibri"/>
                <a:cs typeface="Calibri"/>
                <a:sym typeface="Calibri"/>
              </a:rPr>
              <a:t>1. 				     </a:t>
            </a:r>
            <a:r>
              <a:rPr lang="ru" sz="2400"/>
              <a:t>A. хлоргексан В. хлорбензол С. 1-хлорбензол</a:t>
            </a:r>
            <a:endParaRPr/>
          </a:p>
          <a:p>
            <a:pPr marL="171450" marR="0" lvl="0" indent="-171450" algn="l" rtl="0">
              <a:lnSpc>
                <a:spcPct val="80000"/>
              </a:lnSpc>
              <a:spcBef>
                <a:spcPts val="700"/>
              </a:spcBef>
              <a:spcAft>
                <a:spcPts val="0"/>
              </a:spcAft>
              <a:buClr>
                <a:schemeClr val="dk1"/>
              </a:buClr>
              <a:buSzPts val="2400"/>
              <a:buFont typeface="Arial"/>
              <a:buNone/>
            </a:pPr>
            <a:endParaRPr sz="2400"/>
          </a:p>
          <a:p>
            <a:pPr marL="171450" marR="0" lvl="0" indent="-171450" algn="l" rtl="0">
              <a:lnSpc>
                <a:spcPct val="80000"/>
              </a:lnSpc>
              <a:spcBef>
                <a:spcPts val="700"/>
              </a:spcBef>
              <a:spcAft>
                <a:spcPts val="0"/>
              </a:spcAft>
              <a:buClr>
                <a:schemeClr val="dk1"/>
              </a:buClr>
              <a:buSzPts val="2400"/>
              <a:buFont typeface="Arial"/>
              <a:buNone/>
            </a:pPr>
            <a:endParaRPr sz="2400"/>
          </a:p>
          <a:p>
            <a:pPr marL="171450" marR="0" lvl="0" indent="-171450" algn="l" rtl="0">
              <a:lnSpc>
                <a:spcPct val="80000"/>
              </a:lnSpc>
              <a:spcBef>
                <a:spcPts val="700"/>
              </a:spcBef>
              <a:spcAft>
                <a:spcPts val="0"/>
              </a:spcAft>
              <a:buClr>
                <a:schemeClr val="dk1"/>
              </a:buClr>
              <a:buSzPts val="2400"/>
              <a:buFont typeface="Arial"/>
              <a:buNone/>
            </a:pPr>
            <a:r>
              <a:rPr lang="ru" sz="2400" b="0" i="0" u="none" strike="noStrike" cap="none">
                <a:solidFill>
                  <a:schemeClr val="dk1"/>
                </a:solidFill>
                <a:latin typeface="Calibri"/>
                <a:ea typeface="Calibri"/>
                <a:cs typeface="Calibri"/>
                <a:sym typeface="Calibri"/>
              </a:rPr>
              <a:t>2. 				</a:t>
            </a:r>
            <a:r>
              <a:rPr lang="ru" sz="2400"/>
              <a:t>А. 1,2-диметилбензол </a:t>
            </a:r>
            <a:endParaRPr sz="2400"/>
          </a:p>
          <a:p>
            <a:pPr marL="171450" marR="0" lvl="0" indent="-171450" algn="l" rtl="0">
              <a:lnSpc>
                <a:spcPct val="80000"/>
              </a:lnSpc>
              <a:spcBef>
                <a:spcPts val="700"/>
              </a:spcBef>
              <a:spcAft>
                <a:spcPts val="0"/>
              </a:spcAft>
              <a:buClr>
                <a:schemeClr val="dk1"/>
              </a:buClr>
              <a:buSzPts val="2400"/>
              <a:buFont typeface="Arial"/>
              <a:buNone/>
            </a:pPr>
            <a:r>
              <a:rPr lang="ru" sz="2400"/>
              <a:t>                            Б. 1,4-диметилбензол C. 1,3-диметилбензол</a:t>
            </a:r>
            <a:endParaRPr/>
          </a:p>
        </p:txBody>
      </p:sp>
      <p:sp>
        <p:nvSpPr>
          <p:cNvPr id="292" name="Google Shape;292;p58"/>
          <p:cNvSpPr txBox="1"/>
          <p:nvPr/>
        </p:nvSpPr>
        <p:spPr>
          <a:xfrm>
            <a:off x="0" y="498872"/>
            <a:ext cx="9144000" cy="342900"/>
          </a:xfrm>
          <a:prstGeom prst="rect">
            <a:avLst/>
          </a:prstGeom>
          <a:solidFill>
            <a:srgbClr val="333F50"/>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93" name="Google Shape;293;p58" descr="12.7.slide 14_1.jpg"/>
          <p:cNvPicPr preferRelativeResize="0"/>
          <p:nvPr/>
        </p:nvPicPr>
        <p:blipFill rotWithShape="1">
          <a:blip r:embed="rId3">
            <a:alphaModFix/>
          </a:blip>
          <a:srcRect/>
          <a:stretch/>
        </p:blipFill>
        <p:spPr>
          <a:xfrm>
            <a:off x="1005426" y="1740424"/>
            <a:ext cx="1175150" cy="2268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9"/>
          <p:cNvSpPr txBox="1">
            <a:spLocks noGrp="1"/>
          </p:cNvSpPr>
          <p:nvPr>
            <p:ph type="title"/>
          </p:nvPr>
        </p:nvSpPr>
        <p:spPr>
          <a:xfrm>
            <a:off x="100350" y="0"/>
            <a:ext cx="8927700" cy="438300"/>
          </a:xfrm>
          <a:prstGeom prst="rect">
            <a:avLst/>
          </a:prstGeom>
          <a:noFill/>
          <a:ln>
            <a:noFill/>
          </a:ln>
        </p:spPr>
        <p:txBody>
          <a:bodyPr spcFirstLastPara="1" wrap="square" lIns="457200" tIns="45700" rIns="91425" bIns="45700" anchor="t" anchorCtr="0">
            <a:noAutofit/>
          </a:bodyPr>
          <a:lstStyle/>
          <a:p>
            <a:pPr marL="0" lvl="0" indent="0" algn="l" rtl="0">
              <a:lnSpc>
                <a:spcPct val="90000"/>
              </a:lnSpc>
              <a:spcBef>
                <a:spcPts val="0"/>
              </a:spcBef>
              <a:spcAft>
                <a:spcPts val="0"/>
              </a:spcAft>
              <a:buClr>
                <a:srgbClr val="FF6600"/>
              </a:buClr>
              <a:buSzPts val="3300"/>
              <a:buFont typeface="Calibri"/>
              <a:buNone/>
            </a:pPr>
            <a:r>
              <a:rPr lang="ru">
                <a:solidFill>
                  <a:srgbClr val="FF6600"/>
                </a:solidFill>
              </a:rPr>
              <a:t>Жауабы</a:t>
            </a:r>
            <a:endParaRPr/>
          </a:p>
        </p:txBody>
      </p:sp>
      <p:sp>
        <p:nvSpPr>
          <p:cNvPr id="299" name="Google Shape;299;p59"/>
          <p:cNvSpPr txBox="1"/>
          <p:nvPr/>
        </p:nvSpPr>
        <p:spPr>
          <a:xfrm>
            <a:off x="0" y="498872"/>
            <a:ext cx="9144000" cy="342900"/>
          </a:xfrm>
          <a:prstGeom prst="rect">
            <a:avLst/>
          </a:prstGeom>
          <a:solidFill>
            <a:srgbClr val="333F50"/>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0" name="Google Shape;300;p59" descr="12.7.slide 14_1.jpg"/>
          <p:cNvPicPr preferRelativeResize="0"/>
          <p:nvPr/>
        </p:nvPicPr>
        <p:blipFill rotWithShape="1">
          <a:blip r:embed="rId3">
            <a:alphaModFix/>
          </a:blip>
          <a:srcRect/>
          <a:stretch/>
        </p:blipFill>
        <p:spPr>
          <a:xfrm>
            <a:off x="1306512" y="1334690"/>
            <a:ext cx="1302544" cy="2514600"/>
          </a:xfrm>
          <a:prstGeom prst="rect">
            <a:avLst/>
          </a:prstGeom>
          <a:noFill/>
          <a:ln>
            <a:noFill/>
          </a:ln>
        </p:spPr>
      </p:pic>
      <p:sp>
        <p:nvSpPr>
          <p:cNvPr id="301" name="Google Shape;301;p59"/>
          <p:cNvSpPr txBox="1">
            <a:spLocks noGrp="1"/>
          </p:cNvSpPr>
          <p:nvPr>
            <p:ph type="body" idx="1"/>
          </p:nvPr>
        </p:nvSpPr>
        <p:spPr>
          <a:xfrm>
            <a:off x="366712" y="995363"/>
            <a:ext cx="8661300" cy="1542000"/>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Clr>
                <a:schemeClr val="dk1"/>
              </a:buClr>
              <a:buSzPts val="2400"/>
              <a:buFont typeface="Arial"/>
              <a:buNone/>
            </a:pPr>
            <a:r>
              <a:rPr lang="ru" sz="2400"/>
              <a:t>Әрбір байланыс үшін, дұрыс атын таңдаңыз.</a:t>
            </a:r>
            <a:endParaRPr/>
          </a:p>
          <a:p>
            <a:pPr marL="171450" lvl="0" indent="-171450" algn="l" rtl="0">
              <a:lnSpc>
                <a:spcPct val="80000"/>
              </a:lnSpc>
              <a:spcBef>
                <a:spcPts val="700"/>
              </a:spcBef>
              <a:spcAft>
                <a:spcPts val="0"/>
              </a:spcAft>
              <a:buClr>
                <a:schemeClr val="dk1"/>
              </a:buClr>
              <a:buSzPts val="2400"/>
              <a:buFont typeface="Arial"/>
              <a:buNone/>
            </a:pPr>
            <a:r>
              <a:rPr lang="ru" sz="2400"/>
              <a:t>1. 				     В. Хлорбензол</a:t>
            </a:r>
            <a:endParaRPr sz="2400"/>
          </a:p>
          <a:p>
            <a:pPr marL="171450" lvl="0" indent="-171450" algn="l" rtl="0">
              <a:lnSpc>
                <a:spcPct val="80000"/>
              </a:lnSpc>
              <a:spcBef>
                <a:spcPts val="700"/>
              </a:spcBef>
              <a:spcAft>
                <a:spcPts val="0"/>
              </a:spcAft>
              <a:buClr>
                <a:schemeClr val="dk1"/>
              </a:buClr>
              <a:buSzPts val="2400"/>
              <a:buFont typeface="Arial"/>
              <a:buNone/>
            </a:pPr>
            <a:endParaRPr sz="2400"/>
          </a:p>
          <a:p>
            <a:pPr marL="171450" lvl="0" indent="-171450" algn="l" rtl="0">
              <a:lnSpc>
                <a:spcPct val="80000"/>
              </a:lnSpc>
              <a:spcBef>
                <a:spcPts val="700"/>
              </a:spcBef>
              <a:spcAft>
                <a:spcPts val="0"/>
              </a:spcAft>
              <a:buClr>
                <a:schemeClr val="dk1"/>
              </a:buClr>
              <a:buSzPts val="2400"/>
              <a:buFont typeface="Arial"/>
              <a:buNone/>
            </a:pPr>
            <a:r>
              <a:rPr lang="ru" sz="2400"/>
              <a:t>                             </a:t>
            </a:r>
            <a:endParaRPr/>
          </a:p>
          <a:p>
            <a:pPr marL="171450" lvl="0" indent="-171450" algn="l" rtl="0">
              <a:lnSpc>
                <a:spcPct val="80000"/>
              </a:lnSpc>
              <a:spcBef>
                <a:spcPts val="700"/>
              </a:spcBef>
              <a:spcAft>
                <a:spcPts val="0"/>
              </a:spcAft>
              <a:buClr>
                <a:schemeClr val="dk1"/>
              </a:buClr>
              <a:buSzPts val="2400"/>
              <a:buFont typeface="Arial"/>
              <a:buNone/>
            </a:pPr>
            <a:endParaRPr sz="2400"/>
          </a:p>
          <a:p>
            <a:pPr marL="171450" lvl="0" indent="-171450" algn="l" rtl="0">
              <a:lnSpc>
                <a:spcPct val="80000"/>
              </a:lnSpc>
              <a:spcBef>
                <a:spcPts val="700"/>
              </a:spcBef>
              <a:spcAft>
                <a:spcPts val="0"/>
              </a:spcAft>
              <a:buClr>
                <a:schemeClr val="dk1"/>
              </a:buClr>
              <a:buSzPts val="2400"/>
              <a:buFont typeface="Arial"/>
              <a:buNone/>
            </a:pPr>
            <a:r>
              <a:rPr lang="ru" sz="2400"/>
              <a:t>2. 				       C.  1,3-диметилбензол</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60"/>
          <p:cNvPicPr preferRelativeResize="0"/>
          <p:nvPr/>
        </p:nvPicPr>
        <p:blipFill rotWithShape="1">
          <a:blip r:embed="rId3">
            <a:alphaModFix/>
          </a:blip>
          <a:srcRect/>
          <a:stretch/>
        </p:blipFill>
        <p:spPr>
          <a:xfrm>
            <a:off x="1375075" y="327725"/>
            <a:ext cx="5845252" cy="1939225"/>
          </a:xfrm>
          <a:prstGeom prst="rect">
            <a:avLst/>
          </a:prstGeom>
          <a:noFill/>
          <a:ln>
            <a:noFill/>
          </a:ln>
        </p:spPr>
      </p:pic>
      <p:sp>
        <p:nvSpPr>
          <p:cNvPr id="307" name="Google Shape;307;p60"/>
          <p:cNvSpPr txBox="1">
            <a:spLocks noGrp="1"/>
          </p:cNvSpPr>
          <p:nvPr>
            <p:ph type="ctrTitle"/>
          </p:nvPr>
        </p:nvSpPr>
        <p:spPr>
          <a:xfrm>
            <a:off x="99175" y="120125"/>
            <a:ext cx="8601600" cy="588600"/>
          </a:xfrm>
          <a:prstGeom prst="rect">
            <a:avLst/>
          </a:prstGeom>
          <a:noFill/>
          <a:ln>
            <a:noFill/>
          </a:ln>
        </p:spPr>
        <p:txBody>
          <a:bodyPr spcFirstLastPara="1" wrap="square" lIns="91425" tIns="91425" rIns="91425" bIns="91425" anchor="b" anchorCtr="0">
            <a:noAutofit/>
          </a:bodyPr>
          <a:lstStyle/>
          <a:p>
            <a:pPr marL="457200" lvl="0" indent="-387350" algn="just" rtl="0">
              <a:lnSpc>
                <a:spcPct val="100000"/>
              </a:lnSpc>
              <a:spcBef>
                <a:spcPts val="0"/>
              </a:spcBef>
              <a:spcAft>
                <a:spcPts val="0"/>
              </a:spcAft>
              <a:buClr>
                <a:schemeClr val="dk1"/>
              </a:buClr>
              <a:buSzPts val="2500"/>
              <a:buChar char="❏"/>
            </a:pPr>
            <a:r>
              <a:rPr lang="ru" sz="1700" b="1"/>
              <a:t>Ароматты қосылыстардың реакциялары</a:t>
            </a:r>
            <a:endParaRPr sz="5400" b="1"/>
          </a:p>
        </p:txBody>
      </p:sp>
      <p:pic>
        <p:nvPicPr>
          <p:cNvPr id="308" name="Google Shape;308;p60" descr="formation of benzene from phenol"/>
          <p:cNvPicPr preferRelativeResize="0"/>
          <p:nvPr/>
        </p:nvPicPr>
        <p:blipFill rotWithShape="1">
          <a:blip r:embed="rId4">
            <a:alphaModFix/>
          </a:blip>
          <a:srcRect/>
          <a:stretch/>
        </p:blipFill>
        <p:spPr>
          <a:xfrm>
            <a:off x="1279400" y="3527350"/>
            <a:ext cx="6597213" cy="1616150"/>
          </a:xfrm>
          <a:prstGeom prst="rect">
            <a:avLst/>
          </a:prstGeom>
          <a:noFill/>
          <a:ln>
            <a:noFill/>
          </a:ln>
        </p:spPr>
      </p:pic>
      <p:pic>
        <p:nvPicPr>
          <p:cNvPr id="309" name="Google Shape;309;p60" descr="decarboxylation of sodium benzoate"/>
          <p:cNvPicPr preferRelativeResize="0"/>
          <p:nvPr/>
        </p:nvPicPr>
        <p:blipFill rotWithShape="1">
          <a:blip r:embed="rId5">
            <a:alphaModFix/>
          </a:blip>
          <a:srcRect/>
          <a:stretch/>
        </p:blipFill>
        <p:spPr>
          <a:xfrm>
            <a:off x="673125" y="2151746"/>
            <a:ext cx="7799050" cy="13756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ctrTitle"/>
          </p:nvPr>
        </p:nvSpPr>
        <p:spPr>
          <a:xfrm>
            <a:off x="99175" y="120125"/>
            <a:ext cx="8601600" cy="5886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SzPts val="5200"/>
              <a:buNone/>
            </a:pPr>
            <a:r>
              <a:rPr lang="ru" sz="1700" b="1"/>
              <a:t>Бензолдың синтезі</a:t>
            </a:r>
            <a:endParaRPr sz="5400" b="1"/>
          </a:p>
        </p:txBody>
      </p:sp>
      <p:pic>
        <p:nvPicPr>
          <p:cNvPr id="315" name="Google Shape;315;p61" descr="polymerization of ethyne "/>
          <p:cNvPicPr preferRelativeResize="0"/>
          <p:nvPr/>
        </p:nvPicPr>
        <p:blipFill rotWithShape="1">
          <a:blip r:embed="rId3">
            <a:alphaModFix/>
          </a:blip>
          <a:srcRect/>
          <a:stretch/>
        </p:blipFill>
        <p:spPr>
          <a:xfrm>
            <a:off x="1452425" y="742947"/>
            <a:ext cx="4258100" cy="1552775"/>
          </a:xfrm>
          <a:prstGeom prst="rect">
            <a:avLst/>
          </a:prstGeom>
          <a:noFill/>
          <a:ln>
            <a:noFill/>
          </a:ln>
        </p:spPr>
      </p:pic>
      <p:sp>
        <p:nvSpPr>
          <p:cNvPr id="316" name="Google Shape;316;p61"/>
          <p:cNvSpPr txBox="1"/>
          <p:nvPr/>
        </p:nvSpPr>
        <p:spPr>
          <a:xfrm>
            <a:off x="322050" y="2454575"/>
            <a:ext cx="8499900" cy="69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chemeClr val="dk1"/>
                </a:solidFill>
                <a:latin typeface="Times New Roman"/>
                <a:ea typeface="Times New Roman"/>
                <a:cs typeface="Times New Roman"/>
                <a:sym typeface="Times New Roman"/>
              </a:rPr>
              <a:t>C</a:t>
            </a:r>
            <a:r>
              <a:rPr lang="ru" sz="2400" b="0" i="0" u="none" strike="noStrike" cap="none" baseline="-25000">
                <a:solidFill>
                  <a:schemeClr val="dk1"/>
                </a:solidFill>
                <a:latin typeface="Times New Roman"/>
                <a:ea typeface="Times New Roman"/>
                <a:cs typeface="Times New Roman"/>
                <a:sym typeface="Times New Roman"/>
              </a:rPr>
              <a:t>6</a:t>
            </a:r>
            <a:r>
              <a:rPr lang="ru" sz="2400" b="0" i="0" u="none" strike="noStrike" cap="none">
                <a:solidFill>
                  <a:schemeClr val="dk1"/>
                </a:solidFill>
                <a:latin typeface="Times New Roman"/>
                <a:ea typeface="Times New Roman"/>
                <a:cs typeface="Times New Roman"/>
                <a:sym typeface="Times New Roman"/>
              </a:rPr>
              <a:t>H</a:t>
            </a:r>
            <a:r>
              <a:rPr lang="ru" sz="2400" b="0" i="0" u="none" strike="noStrike" cap="none" baseline="-25000">
                <a:solidFill>
                  <a:schemeClr val="dk1"/>
                </a:solidFill>
                <a:latin typeface="Times New Roman"/>
                <a:ea typeface="Times New Roman"/>
                <a:cs typeface="Times New Roman"/>
                <a:sym typeface="Times New Roman"/>
              </a:rPr>
              <a:t>5</a:t>
            </a:r>
            <a:r>
              <a:rPr lang="ru" sz="2400" b="0" i="0" u="none" strike="noStrike" cap="none">
                <a:solidFill>
                  <a:schemeClr val="dk1"/>
                </a:solidFill>
                <a:latin typeface="Times New Roman"/>
                <a:ea typeface="Times New Roman"/>
                <a:cs typeface="Times New Roman"/>
                <a:sym typeface="Times New Roman"/>
              </a:rPr>
              <a:t>N</a:t>
            </a:r>
            <a:r>
              <a:rPr lang="ru" sz="2400" b="0" i="0" u="none" strike="noStrike" cap="none" baseline="30000">
                <a:solidFill>
                  <a:schemeClr val="dk1"/>
                </a:solidFill>
                <a:latin typeface="Times New Roman"/>
                <a:ea typeface="Times New Roman"/>
                <a:cs typeface="Times New Roman"/>
                <a:sym typeface="Times New Roman"/>
              </a:rPr>
              <a:t>+</a:t>
            </a:r>
            <a:r>
              <a:rPr lang="ru" sz="2400" b="0" i="0" u="none" strike="noStrike" cap="none">
                <a:solidFill>
                  <a:schemeClr val="dk1"/>
                </a:solidFill>
                <a:latin typeface="Times New Roman"/>
                <a:ea typeface="Times New Roman"/>
                <a:cs typeface="Times New Roman"/>
                <a:sym typeface="Times New Roman"/>
              </a:rPr>
              <a:t>  Cl</a:t>
            </a:r>
            <a:r>
              <a:rPr lang="ru" sz="2400" b="0" i="0" u="none" strike="noStrike" cap="none" baseline="30000">
                <a:solidFill>
                  <a:schemeClr val="dk1"/>
                </a:solidFill>
                <a:latin typeface="Times New Roman"/>
                <a:ea typeface="Times New Roman"/>
                <a:cs typeface="Times New Roman"/>
                <a:sym typeface="Times New Roman"/>
              </a:rPr>
              <a:t>-</a:t>
            </a:r>
            <a:r>
              <a:rPr lang="ru" sz="2400" b="0" i="0" u="none" strike="noStrike" cap="none">
                <a:solidFill>
                  <a:schemeClr val="dk1"/>
                </a:solidFill>
                <a:latin typeface="Times New Roman"/>
                <a:ea typeface="Times New Roman"/>
                <a:cs typeface="Times New Roman"/>
                <a:sym typeface="Times New Roman"/>
              </a:rPr>
              <a:t> +  H</a:t>
            </a:r>
            <a:r>
              <a:rPr lang="ru" sz="2400" b="0" i="0" u="none" strike="noStrike" cap="none" baseline="-25000">
                <a:solidFill>
                  <a:schemeClr val="dk1"/>
                </a:solidFill>
                <a:latin typeface="Times New Roman"/>
                <a:ea typeface="Times New Roman"/>
                <a:cs typeface="Times New Roman"/>
                <a:sym typeface="Times New Roman"/>
              </a:rPr>
              <a:t>3</a:t>
            </a:r>
            <a:r>
              <a:rPr lang="ru" sz="2400" b="0" i="0" u="none" strike="noStrike" cap="none">
                <a:solidFill>
                  <a:schemeClr val="dk1"/>
                </a:solidFill>
                <a:latin typeface="Times New Roman"/>
                <a:ea typeface="Times New Roman"/>
                <a:cs typeface="Times New Roman"/>
                <a:sym typeface="Times New Roman"/>
              </a:rPr>
              <a:t>PO</a:t>
            </a:r>
            <a:r>
              <a:rPr lang="ru" sz="2400" b="0" i="0" u="none" strike="noStrike" cap="none" baseline="-25000">
                <a:solidFill>
                  <a:schemeClr val="dk1"/>
                </a:solidFill>
                <a:latin typeface="Times New Roman"/>
                <a:ea typeface="Times New Roman"/>
                <a:cs typeface="Times New Roman"/>
                <a:sym typeface="Times New Roman"/>
              </a:rPr>
              <a:t>2</a:t>
            </a:r>
            <a:r>
              <a:rPr lang="ru" sz="2400" b="0" i="0" u="none" strike="noStrike" cap="none">
                <a:solidFill>
                  <a:schemeClr val="dk1"/>
                </a:solidFill>
                <a:latin typeface="Times New Roman"/>
                <a:ea typeface="Times New Roman"/>
                <a:cs typeface="Times New Roman"/>
                <a:sym typeface="Times New Roman"/>
              </a:rPr>
              <a:t> + H</a:t>
            </a:r>
            <a:r>
              <a:rPr lang="ru" sz="2400" b="0" i="0" u="none" strike="noStrike" cap="none" baseline="-25000">
                <a:solidFill>
                  <a:schemeClr val="dk1"/>
                </a:solidFill>
                <a:latin typeface="Times New Roman"/>
                <a:ea typeface="Times New Roman"/>
                <a:cs typeface="Times New Roman"/>
                <a:sym typeface="Times New Roman"/>
              </a:rPr>
              <a:t>2</a:t>
            </a:r>
            <a:r>
              <a:rPr lang="ru" sz="2400" b="0" i="0" u="none" strike="noStrike" cap="none">
                <a:solidFill>
                  <a:schemeClr val="dk1"/>
                </a:solidFill>
                <a:latin typeface="Times New Roman"/>
                <a:ea typeface="Times New Roman"/>
                <a:cs typeface="Times New Roman"/>
                <a:sym typeface="Times New Roman"/>
              </a:rPr>
              <a:t>O		→   C</a:t>
            </a:r>
            <a:r>
              <a:rPr lang="ru" sz="2400" b="0" i="0" u="none" strike="noStrike" cap="none" baseline="-25000">
                <a:solidFill>
                  <a:schemeClr val="dk1"/>
                </a:solidFill>
                <a:latin typeface="Times New Roman"/>
                <a:ea typeface="Times New Roman"/>
                <a:cs typeface="Times New Roman"/>
                <a:sym typeface="Times New Roman"/>
              </a:rPr>
              <a:t>6</a:t>
            </a:r>
            <a:r>
              <a:rPr lang="ru" sz="2400" b="0" i="0" u="none" strike="noStrike" cap="none">
                <a:solidFill>
                  <a:schemeClr val="dk1"/>
                </a:solidFill>
                <a:latin typeface="Times New Roman"/>
                <a:ea typeface="Times New Roman"/>
                <a:cs typeface="Times New Roman"/>
                <a:sym typeface="Times New Roman"/>
              </a:rPr>
              <a:t>H</a:t>
            </a:r>
            <a:r>
              <a:rPr lang="ru" sz="2400" b="0" i="0" u="none" strike="noStrike" cap="none" baseline="-25000">
                <a:solidFill>
                  <a:schemeClr val="dk1"/>
                </a:solidFill>
                <a:latin typeface="Times New Roman"/>
                <a:ea typeface="Times New Roman"/>
                <a:cs typeface="Times New Roman"/>
                <a:sym typeface="Times New Roman"/>
              </a:rPr>
              <a:t>6</a:t>
            </a:r>
            <a:r>
              <a:rPr lang="ru" sz="2400" b="0" i="0" u="none" strike="noStrike" cap="none">
                <a:solidFill>
                  <a:schemeClr val="dk1"/>
                </a:solidFill>
                <a:latin typeface="Times New Roman"/>
                <a:ea typeface="Times New Roman"/>
                <a:cs typeface="Times New Roman"/>
                <a:sym typeface="Times New Roman"/>
              </a:rPr>
              <a:t> + N</a:t>
            </a:r>
            <a:r>
              <a:rPr lang="ru" sz="2400" b="0" i="0" u="none" strike="noStrike" cap="none" baseline="-25000">
                <a:solidFill>
                  <a:schemeClr val="dk1"/>
                </a:solidFill>
                <a:latin typeface="Times New Roman"/>
                <a:ea typeface="Times New Roman"/>
                <a:cs typeface="Times New Roman"/>
                <a:sym typeface="Times New Roman"/>
              </a:rPr>
              <a:t>2</a:t>
            </a:r>
            <a:r>
              <a:rPr lang="ru" sz="2400" b="0" i="0" u="none" strike="noStrike" cap="none">
                <a:solidFill>
                  <a:schemeClr val="dk1"/>
                </a:solidFill>
                <a:latin typeface="Times New Roman"/>
                <a:ea typeface="Times New Roman"/>
                <a:cs typeface="Times New Roman"/>
                <a:sym typeface="Times New Roman"/>
              </a:rPr>
              <a:t> + H</a:t>
            </a:r>
            <a:r>
              <a:rPr lang="ru" sz="2400" b="0" i="0" u="none" strike="noStrike" cap="none" baseline="-25000">
                <a:solidFill>
                  <a:schemeClr val="dk1"/>
                </a:solidFill>
                <a:latin typeface="Times New Roman"/>
                <a:ea typeface="Times New Roman"/>
                <a:cs typeface="Times New Roman"/>
                <a:sym typeface="Times New Roman"/>
              </a:rPr>
              <a:t>3</a:t>
            </a:r>
            <a:r>
              <a:rPr lang="ru" sz="2400" b="0" i="0" u="none" strike="noStrike" cap="none">
                <a:solidFill>
                  <a:schemeClr val="dk1"/>
                </a:solidFill>
                <a:latin typeface="Times New Roman"/>
                <a:ea typeface="Times New Roman"/>
                <a:cs typeface="Times New Roman"/>
                <a:sym typeface="Times New Roman"/>
              </a:rPr>
              <a:t>PO</a:t>
            </a:r>
            <a:r>
              <a:rPr lang="ru" sz="2400" b="0" i="0" u="none" strike="noStrike" cap="none" baseline="-25000">
                <a:solidFill>
                  <a:schemeClr val="dk1"/>
                </a:solidFill>
                <a:latin typeface="Times New Roman"/>
                <a:ea typeface="Times New Roman"/>
                <a:cs typeface="Times New Roman"/>
                <a:sym typeface="Times New Roman"/>
              </a:rPr>
              <a:t>3</a:t>
            </a:r>
            <a:r>
              <a:rPr lang="ru" sz="2400" b="0" i="0" u="none" strike="noStrike" cap="none">
                <a:solidFill>
                  <a:schemeClr val="dk1"/>
                </a:solidFill>
                <a:latin typeface="Times New Roman"/>
                <a:ea typeface="Times New Roman"/>
                <a:cs typeface="Times New Roman"/>
                <a:sym typeface="Times New Roman"/>
              </a:rPr>
              <a:t> + HCl</a:t>
            </a:r>
            <a:endParaRPr sz="1400" b="0" i="0" u="none" strike="noStrike" cap="none">
              <a:solidFill>
                <a:srgbClr val="000000"/>
              </a:solidFill>
              <a:latin typeface="Arial"/>
              <a:ea typeface="Arial"/>
              <a:cs typeface="Arial"/>
              <a:sym typeface="Arial"/>
            </a:endParaRPr>
          </a:p>
        </p:txBody>
      </p:sp>
      <p:sp>
        <p:nvSpPr>
          <p:cNvPr id="317" name="Google Shape;317;p61"/>
          <p:cNvSpPr txBox="1"/>
          <p:nvPr/>
        </p:nvSpPr>
        <p:spPr>
          <a:xfrm>
            <a:off x="466275" y="3687250"/>
            <a:ext cx="7937400" cy="69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ru" sz="2900" b="0" i="0" u="none" strike="noStrike" cap="none">
                <a:solidFill>
                  <a:schemeClr val="dk1"/>
                </a:solidFill>
                <a:latin typeface="Times New Roman"/>
                <a:ea typeface="Times New Roman"/>
                <a:cs typeface="Times New Roman"/>
                <a:sym typeface="Times New Roman"/>
              </a:rPr>
              <a:t>C</a:t>
            </a:r>
            <a:r>
              <a:rPr lang="ru" sz="2900" b="0" i="0" u="none" strike="noStrike" cap="none" baseline="-25000">
                <a:solidFill>
                  <a:schemeClr val="dk1"/>
                </a:solidFill>
                <a:latin typeface="Times New Roman"/>
                <a:ea typeface="Times New Roman"/>
                <a:cs typeface="Times New Roman"/>
                <a:sym typeface="Times New Roman"/>
              </a:rPr>
              <a:t>6</a:t>
            </a:r>
            <a:r>
              <a:rPr lang="ru" sz="2900" b="0" i="0" u="none" strike="noStrike" cap="none">
                <a:solidFill>
                  <a:schemeClr val="dk1"/>
                </a:solidFill>
                <a:latin typeface="Times New Roman"/>
                <a:ea typeface="Times New Roman"/>
                <a:cs typeface="Times New Roman"/>
                <a:sym typeface="Times New Roman"/>
              </a:rPr>
              <a:t>H</a:t>
            </a:r>
            <a:r>
              <a:rPr lang="ru" sz="2900" b="0" i="0" u="none" strike="noStrike" cap="none" baseline="-25000">
                <a:solidFill>
                  <a:schemeClr val="dk1"/>
                </a:solidFill>
                <a:latin typeface="Times New Roman"/>
                <a:ea typeface="Times New Roman"/>
                <a:cs typeface="Times New Roman"/>
                <a:sym typeface="Times New Roman"/>
              </a:rPr>
              <a:t>5</a:t>
            </a:r>
            <a:r>
              <a:rPr lang="ru" sz="2900" b="0" i="0" u="none" strike="noStrike" cap="none">
                <a:solidFill>
                  <a:schemeClr val="dk1"/>
                </a:solidFill>
                <a:latin typeface="Times New Roman"/>
                <a:ea typeface="Times New Roman"/>
                <a:cs typeface="Times New Roman"/>
                <a:sym typeface="Times New Roman"/>
              </a:rPr>
              <a:t>-SO</a:t>
            </a:r>
            <a:r>
              <a:rPr lang="ru" sz="2900" b="0" i="0" u="none" strike="noStrike" cap="none" baseline="-25000">
                <a:solidFill>
                  <a:schemeClr val="dk1"/>
                </a:solidFill>
                <a:latin typeface="Times New Roman"/>
                <a:ea typeface="Times New Roman"/>
                <a:cs typeface="Times New Roman"/>
                <a:sym typeface="Times New Roman"/>
              </a:rPr>
              <a:t>3</a:t>
            </a:r>
            <a:r>
              <a:rPr lang="ru" sz="2900" b="0" i="0" u="none" strike="noStrike" cap="none">
                <a:solidFill>
                  <a:schemeClr val="dk1"/>
                </a:solidFill>
                <a:latin typeface="Times New Roman"/>
                <a:ea typeface="Times New Roman"/>
                <a:cs typeface="Times New Roman"/>
                <a:sym typeface="Times New Roman"/>
              </a:rPr>
              <a:t>H + H</a:t>
            </a:r>
            <a:r>
              <a:rPr lang="ru" sz="2900" b="0" i="0" u="none" strike="noStrike" cap="none" baseline="-25000">
                <a:solidFill>
                  <a:schemeClr val="dk1"/>
                </a:solidFill>
                <a:latin typeface="Times New Roman"/>
                <a:ea typeface="Times New Roman"/>
                <a:cs typeface="Times New Roman"/>
                <a:sym typeface="Times New Roman"/>
              </a:rPr>
              <a:t>2</a:t>
            </a:r>
            <a:r>
              <a:rPr lang="ru" sz="2900" b="0" i="0" u="none" strike="noStrike" cap="none">
                <a:solidFill>
                  <a:schemeClr val="dk1"/>
                </a:solidFill>
                <a:latin typeface="Times New Roman"/>
                <a:ea typeface="Times New Roman"/>
                <a:cs typeface="Times New Roman"/>
                <a:sym typeface="Times New Roman"/>
              </a:rPr>
              <a:t>O		→		C</a:t>
            </a:r>
            <a:r>
              <a:rPr lang="ru" sz="2900" b="0" i="0" u="none" strike="noStrike" cap="none" baseline="-25000">
                <a:solidFill>
                  <a:schemeClr val="dk1"/>
                </a:solidFill>
                <a:latin typeface="Times New Roman"/>
                <a:ea typeface="Times New Roman"/>
                <a:cs typeface="Times New Roman"/>
                <a:sym typeface="Times New Roman"/>
              </a:rPr>
              <a:t>6</a:t>
            </a:r>
            <a:r>
              <a:rPr lang="ru" sz="2900" b="0" i="0" u="none" strike="noStrike" cap="none">
                <a:solidFill>
                  <a:schemeClr val="dk1"/>
                </a:solidFill>
                <a:latin typeface="Times New Roman"/>
                <a:ea typeface="Times New Roman"/>
                <a:cs typeface="Times New Roman"/>
                <a:sym typeface="Times New Roman"/>
              </a:rPr>
              <a:t>H</a:t>
            </a:r>
            <a:r>
              <a:rPr lang="ru" sz="2900" b="0" i="0" u="none" strike="noStrike" cap="none" baseline="-25000">
                <a:solidFill>
                  <a:schemeClr val="dk1"/>
                </a:solidFill>
                <a:latin typeface="Times New Roman"/>
                <a:ea typeface="Times New Roman"/>
                <a:cs typeface="Times New Roman"/>
                <a:sym typeface="Times New Roman"/>
              </a:rPr>
              <a:t>6</a:t>
            </a:r>
            <a:r>
              <a:rPr lang="ru" sz="2900" b="0" i="0" u="none" strike="noStrike" cap="none">
                <a:solidFill>
                  <a:schemeClr val="dk1"/>
                </a:solidFill>
                <a:latin typeface="Times New Roman"/>
                <a:ea typeface="Times New Roman"/>
                <a:cs typeface="Times New Roman"/>
                <a:sym typeface="Times New Roman"/>
              </a:rPr>
              <a:t> + H</a:t>
            </a:r>
            <a:r>
              <a:rPr lang="ru" sz="2900" b="0" i="0" u="none" strike="noStrike" cap="none" baseline="-25000">
                <a:solidFill>
                  <a:schemeClr val="dk1"/>
                </a:solidFill>
                <a:latin typeface="Times New Roman"/>
                <a:ea typeface="Times New Roman"/>
                <a:cs typeface="Times New Roman"/>
                <a:sym typeface="Times New Roman"/>
              </a:rPr>
              <a:t>2</a:t>
            </a:r>
            <a:r>
              <a:rPr lang="ru" sz="2900" b="0" i="0" u="none" strike="noStrike" cap="none">
                <a:solidFill>
                  <a:schemeClr val="dk1"/>
                </a:solidFill>
                <a:latin typeface="Times New Roman"/>
                <a:ea typeface="Times New Roman"/>
                <a:cs typeface="Times New Roman"/>
                <a:sym typeface="Times New Roman"/>
              </a:rPr>
              <a:t>SO</a:t>
            </a:r>
            <a:r>
              <a:rPr lang="ru" sz="2900" b="0" i="0" u="none" strike="noStrike" cap="none" baseline="-25000">
                <a:solidFill>
                  <a:schemeClr val="dk1"/>
                </a:solidFill>
                <a:latin typeface="Times New Roman"/>
                <a:ea typeface="Times New Roman"/>
                <a:cs typeface="Times New Roman"/>
                <a:sym typeface="Times New Roman"/>
              </a:rPr>
              <a:t>4</a:t>
            </a:r>
            <a:endParaRPr sz="2900" b="0" i="0" u="none" strike="noStrike" cap="none">
              <a:solidFill>
                <a:schemeClr val="dk1"/>
              </a:solidFill>
              <a:latin typeface="Times New Roman"/>
              <a:ea typeface="Times New Roman"/>
              <a:cs typeface="Times New Roman"/>
              <a:sym typeface="Times New Roman"/>
            </a:endParaRPr>
          </a:p>
        </p:txBody>
      </p:sp>
      <p:sp>
        <p:nvSpPr>
          <p:cNvPr id="318" name="Google Shape;318;p61"/>
          <p:cNvSpPr txBox="1"/>
          <p:nvPr/>
        </p:nvSpPr>
        <p:spPr>
          <a:xfrm>
            <a:off x="322050" y="4380550"/>
            <a:ext cx="2898000" cy="4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chemeClr val="dk1"/>
                </a:solidFill>
                <a:latin typeface="Arial"/>
                <a:ea typeface="Arial"/>
                <a:cs typeface="Arial"/>
                <a:sym typeface="Arial"/>
              </a:rPr>
              <a:t>Бензол сульфо қышқылы</a:t>
            </a:r>
            <a:endParaRPr sz="1800" b="0" i="0" u="none" strike="noStrike" cap="none">
              <a:solidFill>
                <a:srgbClr val="000000"/>
              </a:solidFill>
              <a:latin typeface="Arial"/>
              <a:ea typeface="Arial"/>
              <a:cs typeface="Arial"/>
              <a:sym typeface="Arial"/>
            </a:endParaRPr>
          </a:p>
        </p:txBody>
      </p:sp>
      <p:sp>
        <p:nvSpPr>
          <p:cNvPr id="319" name="Google Shape;319;p61"/>
          <p:cNvSpPr txBox="1"/>
          <p:nvPr/>
        </p:nvSpPr>
        <p:spPr>
          <a:xfrm>
            <a:off x="251575" y="3102225"/>
            <a:ext cx="2557500" cy="41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0" i="0" u="none" strike="noStrike" cap="none">
                <a:solidFill>
                  <a:schemeClr val="dk1"/>
                </a:solidFill>
                <a:latin typeface="Arial"/>
                <a:ea typeface="Arial"/>
                <a:cs typeface="Arial"/>
                <a:sym typeface="Arial"/>
              </a:rPr>
              <a:t>Бензолдиазоний хлориді</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99175" y="120125"/>
            <a:ext cx="8601600" cy="588600"/>
          </a:xfrm>
          <a:prstGeom prst="rect">
            <a:avLst/>
          </a:prstGeom>
          <a:noFill/>
          <a:ln>
            <a:noFill/>
          </a:ln>
        </p:spPr>
        <p:txBody>
          <a:bodyPr spcFirstLastPara="1" wrap="square" lIns="91425" tIns="91425" rIns="91425" bIns="91425" anchor="b" anchorCtr="0">
            <a:noAutofit/>
          </a:bodyPr>
          <a:lstStyle/>
          <a:p>
            <a:pPr marL="914400" lvl="0" indent="-387350" algn="just" rtl="0">
              <a:lnSpc>
                <a:spcPct val="100000"/>
              </a:lnSpc>
              <a:spcBef>
                <a:spcPts val="0"/>
              </a:spcBef>
              <a:spcAft>
                <a:spcPts val="0"/>
              </a:spcAft>
              <a:buClr>
                <a:schemeClr val="dk1"/>
              </a:buClr>
              <a:buSzPts val="2500"/>
              <a:buChar char="❏"/>
            </a:pPr>
            <a:r>
              <a:rPr lang="ru" sz="1700" b="1"/>
              <a:t>Ароматты қосылыстардың реакциялары</a:t>
            </a:r>
            <a:endParaRPr sz="5400" b="1"/>
          </a:p>
          <a:p>
            <a:pPr marL="914400" lvl="0" indent="0" algn="just" rtl="0">
              <a:lnSpc>
                <a:spcPct val="100000"/>
              </a:lnSpc>
              <a:spcBef>
                <a:spcPts val="0"/>
              </a:spcBef>
              <a:spcAft>
                <a:spcPts val="0"/>
              </a:spcAft>
              <a:buSzPts val="5200"/>
              <a:buNone/>
            </a:pPr>
            <a:endParaRPr sz="1700" b="1"/>
          </a:p>
        </p:txBody>
      </p:sp>
      <p:pic>
        <p:nvPicPr>
          <p:cNvPr id="325" name="Google Shape;325;p62"/>
          <p:cNvPicPr preferRelativeResize="0"/>
          <p:nvPr/>
        </p:nvPicPr>
        <p:blipFill rotWithShape="1">
          <a:blip r:embed="rId3">
            <a:alphaModFix/>
          </a:blip>
          <a:srcRect/>
          <a:stretch/>
        </p:blipFill>
        <p:spPr>
          <a:xfrm>
            <a:off x="1280474" y="708725"/>
            <a:ext cx="5533551" cy="3015525"/>
          </a:xfrm>
          <a:prstGeom prst="rect">
            <a:avLst/>
          </a:prstGeom>
          <a:noFill/>
          <a:ln>
            <a:noFill/>
          </a:ln>
        </p:spPr>
      </p:pic>
      <p:pic>
        <p:nvPicPr>
          <p:cNvPr id="326" name="Google Shape;326;p62"/>
          <p:cNvPicPr preferRelativeResize="0"/>
          <p:nvPr/>
        </p:nvPicPr>
        <p:blipFill rotWithShape="1">
          <a:blip r:embed="rId4">
            <a:alphaModFix/>
          </a:blip>
          <a:srcRect/>
          <a:stretch/>
        </p:blipFill>
        <p:spPr>
          <a:xfrm>
            <a:off x="1310425" y="3939175"/>
            <a:ext cx="4042167" cy="295275"/>
          </a:xfrm>
          <a:prstGeom prst="rect">
            <a:avLst/>
          </a:prstGeom>
          <a:noFill/>
          <a:ln>
            <a:noFill/>
          </a:ln>
        </p:spPr>
      </p:pic>
      <p:pic>
        <p:nvPicPr>
          <p:cNvPr id="327" name="Google Shape;327;p62"/>
          <p:cNvPicPr preferRelativeResize="0"/>
          <p:nvPr/>
        </p:nvPicPr>
        <p:blipFill rotWithShape="1">
          <a:blip r:embed="rId5">
            <a:alphaModFix/>
          </a:blip>
          <a:srcRect/>
          <a:stretch/>
        </p:blipFill>
        <p:spPr>
          <a:xfrm>
            <a:off x="1310425" y="4525563"/>
            <a:ext cx="4797031" cy="2369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3"/>
          <p:cNvSpPr txBox="1">
            <a:spLocks noGrp="1"/>
          </p:cNvSpPr>
          <p:nvPr>
            <p:ph type="ctrTitle"/>
          </p:nvPr>
        </p:nvSpPr>
        <p:spPr>
          <a:xfrm>
            <a:off x="789175" y="120125"/>
            <a:ext cx="8601600" cy="588600"/>
          </a:xfrm>
          <a:prstGeom prst="rect">
            <a:avLst/>
          </a:prstGeom>
          <a:noFill/>
          <a:ln>
            <a:noFill/>
          </a:ln>
        </p:spPr>
        <p:txBody>
          <a:bodyPr spcFirstLastPara="1" wrap="square" lIns="91425" tIns="91425" rIns="91425" bIns="91425" anchor="b" anchorCtr="0">
            <a:noAutofit/>
          </a:bodyPr>
          <a:lstStyle/>
          <a:p>
            <a:pPr marL="914400" lvl="0" indent="-387350" algn="just" rtl="0">
              <a:lnSpc>
                <a:spcPct val="100000"/>
              </a:lnSpc>
              <a:spcBef>
                <a:spcPts val="0"/>
              </a:spcBef>
              <a:spcAft>
                <a:spcPts val="0"/>
              </a:spcAft>
              <a:buClr>
                <a:schemeClr val="dk1"/>
              </a:buClr>
              <a:buSzPts val="2500"/>
              <a:buChar char="❏"/>
            </a:pPr>
            <a:r>
              <a:rPr lang="ru" sz="1700" b="1"/>
              <a:t>Ароматты қосылыстардың реакциялары</a:t>
            </a:r>
            <a:endParaRPr sz="5400" b="1"/>
          </a:p>
          <a:p>
            <a:pPr marL="914400" lvl="0" indent="0" algn="just" rtl="0">
              <a:lnSpc>
                <a:spcPct val="100000"/>
              </a:lnSpc>
              <a:spcBef>
                <a:spcPts val="0"/>
              </a:spcBef>
              <a:spcAft>
                <a:spcPts val="0"/>
              </a:spcAft>
              <a:buSzPts val="5200"/>
              <a:buNone/>
            </a:pPr>
            <a:endParaRPr sz="1700" b="1"/>
          </a:p>
        </p:txBody>
      </p:sp>
      <p:pic>
        <p:nvPicPr>
          <p:cNvPr id="333" name="Google Shape;333;p63"/>
          <p:cNvPicPr preferRelativeResize="0"/>
          <p:nvPr/>
        </p:nvPicPr>
        <p:blipFill rotWithShape="1">
          <a:blip r:embed="rId3">
            <a:alphaModFix/>
          </a:blip>
          <a:srcRect/>
          <a:stretch/>
        </p:blipFill>
        <p:spPr>
          <a:xfrm>
            <a:off x="909812" y="708725"/>
            <a:ext cx="5728096" cy="34682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4"/>
          <p:cNvSpPr txBox="1">
            <a:spLocks noGrp="1"/>
          </p:cNvSpPr>
          <p:nvPr>
            <p:ph type="ctrTitle"/>
          </p:nvPr>
        </p:nvSpPr>
        <p:spPr>
          <a:xfrm>
            <a:off x="142650" y="116750"/>
            <a:ext cx="8840700" cy="918600"/>
          </a:xfrm>
          <a:prstGeom prst="rect">
            <a:avLst/>
          </a:prstGeom>
          <a:noFill/>
          <a:ln>
            <a:noFill/>
          </a:ln>
        </p:spPr>
        <p:txBody>
          <a:bodyPr spcFirstLastPara="1" wrap="square" lIns="91425" tIns="91425" rIns="91425" bIns="91425" anchor="b" anchorCtr="0">
            <a:noAutofit/>
          </a:bodyPr>
          <a:lstStyle/>
          <a:p>
            <a:pPr marL="457200" lvl="0" indent="-387350" algn="just" rtl="0">
              <a:lnSpc>
                <a:spcPct val="100000"/>
              </a:lnSpc>
              <a:spcBef>
                <a:spcPts val="0"/>
              </a:spcBef>
              <a:spcAft>
                <a:spcPts val="0"/>
              </a:spcAft>
              <a:buClr>
                <a:schemeClr val="dk1"/>
              </a:buClr>
              <a:buSzPts val="2500"/>
              <a:buChar char="❏"/>
            </a:pPr>
            <a:r>
              <a:rPr lang="ru" sz="1900" b="1"/>
              <a:t>- HNO3, Cl2, Br2 немесе H2SO4 концентрленген ароматты қосылыстардың өзара әрекеттесуі кезінде алынған өнімдерді болжау</a:t>
            </a:r>
            <a:endParaRPr sz="5600" b="1" baseline="-25000"/>
          </a:p>
        </p:txBody>
      </p:sp>
      <p:pic>
        <p:nvPicPr>
          <p:cNvPr id="339" name="Google Shape;339;p64" descr="Картинки по запросу - predict the products obtained when aromatic compounds react with concentrated HNO3, CL2, Br2, or concentrated H2SO4"/>
          <p:cNvPicPr preferRelativeResize="0"/>
          <p:nvPr/>
        </p:nvPicPr>
        <p:blipFill rotWithShape="1">
          <a:blip r:embed="rId3">
            <a:alphaModFix/>
          </a:blip>
          <a:srcRect/>
          <a:stretch/>
        </p:blipFill>
        <p:spPr>
          <a:xfrm>
            <a:off x="523650" y="1187750"/>
            <a:ext cx="8182550" cy="36482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5"/>
          <p:cNvSpPr txBox="1">
            <a:spLocks noGrp="1"/>
          </p:cNvSpPr>
          <p:nvPr>
            <p:ph type="ctrTitle"/>
          </p:nvPr>
        </p:nvSpPr>
        <p:spPr>
          <a:xfrm>
            <a:off x="99175" y="120125"/>
            <a:ext cx="8601600" cy="588600"/>
          </a:xfrm>
          <a:prstGeom prst="rect">
            <a:avLst/>
          </a:prstGeom>
          <a:noFill/>
          <a:ln>
            <a:noFill/>
          </a:ln>
        </p:spPr>
        <p:txBody>
          <a:bodyPr spcFirstLastPara="1" wrap="square" lIns="91425" tIns="91425" rIns="91425" bIns="91425" anchor="b" anchorCtr="0">
            <a:noAutofit/>
          </a:bodyPr>
          <a:lstStyle/>
          <a:p>
            <a:pPr marL="914400" lvl="0" indent="-387350" algn="just" rtl="0">
              <a:lnSpc>
                <a:spcPct val="100000"/>
              </a:lnSpc>
              <a:spcBef>
                <a:spcPts val="0"/>
              </a:spcBef>
              <a:spcAft>
                <a:spcPts val="0"/>
              </a:spcAft>
              <a:buClr>
                <a:schemeClr val="dk1"/>
              </a:buClr>
              <a:buSzPts val="2500"/>
              <a:buChar char="❏"/>
            </a:pPr>
            <a:r>
              <a:rPr lang="ru" sz="1700" b="1"/>
              <a:t>Ароматты қосылыстардың реакциялары</a:t>
            </a:r>
            <a:endParaRPr sz="5400" b="1"/>
          </a:p>
        </p:txBody>
      </p:sp>
      <p:pic>
        <p:nvPicPr>
          <p:cNvPr id="345" name="Google Shape;345;p65"/>
          <p:cNvPicPr preferRelativeResize="0"/>
          <p:nvPr/>
        </p:nvPicPr>
        <p:blipFill rotWithShape="1">
          <a:blip r:embed="rId3">
            <a:alphaModFix/>
          </a:blip>
          <a:srcRect/>
          <a:stretch/>
        </p:blipFill>
        <p:spPr>
          <a:xfrm>
            <a:off x="1143000" y="914400"/>
            <a:ext cx="5657850" cy="1071563"/>
          </a:xfrm>
          <a:prstGeom prst="rect">
            <a:avLst/>
          </a:prstGeom>
          <a:noFill/>
          <a:ln>
            <a:noFill/>
          </a:ln>
        </p:spPr>
      </p:pic>
      <p:pic>
        <p:nvPicPr>
          <p:cNvPr id="346" name="Google Shape;346;p65"/>
          <p:cNvPicPr preferRelativeResize="0"/>
          <p:nvPr/>
        </p:nvPicPr>
        <p:blipFill rotWithShape="1">
          <a:blip r:embed="rId4">
            <a:alphaModFix/>
          </a:blip>
          <a:srcRect/>
          <a:stretch/>
        </p:blipFill>
        <p:spPr>
          <a:xfrm>
            <a:off x="1143000" y="2514600"/>
            <a:ext cx="5886452" cy="17633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66"/>
          <p:cNvPicPr preferRelativeResize="0"/>
          <p:nvPr/>
        </p:nvPicPr>
        <p:blipFill rotWithShape="1">
          <a:blip r:embed="rId3">
            <a:alphaModFix/>
          </a:blip>
          <a:srcRect l="31945" r="33135"/>
          <a:stretch/>
        </p:blipFill>
        <p:spPr>
          <a:xfrm>
            <a:off x="3957401" y="1318475"/>
            <a:ext cx="2559675" cy="1211975"/>
          </a:xfrm>
          <a:prstGeom prst="rect">
            <a:avLst/>
          </a:prstGeom>
          <a:noFill/>
          <a:ln>
            <a:noFill/>
          </a:ln>
        </p:spPr>
      </p:pic>
      <p:sp>
        <p:nvSpPr>
          <p:cNvPr id="352" name="Google Shape;352;p66"/>
          <p:cNvSpPr txBox="1">
            <a:spLocks noGrp="1"/>
          </p:cNvSpPr>
          <p:nvPr>
            <p:ph type="ctrTitle"/>
          </p:nvPr>
        </p:nvSpPr>
        <p:spPr>
          <a:xfrm>
            <a:off x="235500" y="58775"/>
            <a:ext cx="8520600" cy="6501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Clr>
                <a:schemeClr val="dk1"/>
              </a:buClr>
              <a:buSzPts val="1100"/>
              <a:buFont typeface="Arial"/>
              <a:buNone/>
            </a:pPr>
            <a:endParaRPr sz="2200"/>
          </a:p>
          <a:p>
            <a:pPr marL="0" lvl="0" indent="0" algn="just" rtl="0">
              <a:lnSpc>
                <a:spcPct val="100000"/>
              </a:lnSpc>
              <a:spcBef>
                <a:spcPts val="0"/>
              </a:spcBef>
              <a:spcAft>
                <a:spcPts val="0"/>
              </a:spcAft>
              <a:buClr>
                <a:schemeClr val="dk1"/>
              </a:buClr>
              <a:buSzPts val="1100"/>
              <a:buFont typeface="Arial"/>
              <a:buNone/>
            </a:pPr>
            <a:endParaRPr sz="2200"/>
          </a:p>
          <a:p>
            <a:pPr marL="457200" lvl="0" indent="-393700" algn="just" rtl="0">
              <a:lnSpc>
                <a:spcPct val="100000"/>
              </a:lnSpc>
              <a:spcBef>
                <a:spcPts val="0"/>
              </a:spcBef>
              <a:spcAft>
                <a:spcPts val="0"/>
              </a:spcAft>
              <a:buClr>
                <a:schemeClr val="dk1"/>
              </a:buClr>
              <a:buSzPts val="2600"/>
              <a:buChar char="❏"/>
            </a:pPr>
            <a:r>
              <a:rPr lang="ru" sz="2000" b="1"/>
              <a:t>- Ароматты қосылыстардың құрылымын анықтау</a:t>
            </a:r>
            <a:endParaRPr sz="5700" b="1"/>
          </a:p>
        </p:txBody>
      </p:sp>
      <p:sp>
        <p:nvSpPr>
          <p:cNvPr id="353" name="Google Shape;353;p66"/>
          <p:cNvSpPr txBox="1">
            <a:spLocks noGrp="1"/>
          </p:cNvSpPr>
          <p:nvPr>
            <p:ph type="subTitle" idx="1"/>
          </p:nvPr>
        </p:nvSpPr>
        <p:spPr>
          <a:xfrm>
            <a:off x="457000" y="708875"/>
            <a:ext cx="7161300" cy="359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200">
                <a:solidFill>
                  <a:schemeClr val="dk1"/>
                </a:solidFill>
              </a:rPr>
              <a:t>Қандай қосылыстар ароматты?</a:t>
            </a:r>
            <a:endParaRPr sz="2200">
              <a:solidFill>
                <a:schemeClr val="dk1"/>
              </a:solidFill>
            </a:endParaRPr>
          </a:p>
          <a:p>
            <a:pPr marL="0" lvl="0" indent="0" algn="l" rtl="0">
              <a:lnSpc>
                <a:spcPct val="100000"/>
              </a:lnSpc>
              <a:spcBef>
                <a:spcPts val="0"/>
              </a:spcBef>
              <a:spcAft>
                <a:spcPts val="0"/>
              </a:spcAft>
              <a:buSzPts val="2800"/>
              <a:buNone/>
            </a:pPr>
            <a:endParaRPr sz="2200">
              <a:solidFill>
                <a:schemeClr val="dk1"/>
              </a:solidFill>
            </a:endParaRPr>
          </a:p>
          <a:p>
            <a:pPr marL="0" lvl="0" indent="0" algn="l" rtl="0">
              <a:lnSpc>
                <a:spcPct val="100000"/>
              </a:lnSpc>
              <a:spcBef>
                <a:spcPts val="0"/>
              </a:spcBef>
              <a:spcAft>
                <a:spcPts val="0"/>
              </a:spcAft>
              <a:buSzPts val="2800"/>
              <a:buNone/>
            </a:pPr>
            <a:r>
              <a:rPr lang="ru" sz="2200">
                <a:solidFill>
                  <a:schemeClr val="dk1"/>
                </a:solidFill>
              </a:rPr>
              <a:t>1.							3.</a:t>
            </a:r>
            <a:endParaRPr sz="2200">
              <a:solidFill>
                <a:schemeClr val="dk1"/>
              </a:solidFill>
            </a:endParaRPr>
          </a:p>
          <a:p>
            <a:pPr marL="0" lvl="0" indent="0" algn="l" rtl="0">
              <a:lnSpc>
                <a:spcPct val="100000"/>
              </a:lnSpc>
              <a:spcBef>
                <a:spcPts val="0"/>
              </a:spcBef>
              <a:spcAft>
                <a:spcPts val="0"/>
              </a:spcAft>
              <a:buSzPts val="2800"/>
              <a:buNone/>
            </a:pPr>
            <a:endParaRPr sz="2200">
              <a:solidFill>
                <a:schemeClr val="dk1"/>
              </a:solidFill>
            </a:endParaRPr>
          </a:p>
          <a:p>
            <a:pPr marL="0" lvl="0" indent="0" algn="l" rtl="0">
              <a:lnSpc>
                <a:spcPct val="100000"/>
              </a:lnSpc>
              <a:spcBef>
                <a:spcPts val="0"/>
              </a:spcBef>
              <a:spcAft>
                <a:spcPts val="0"/>
              </a:spcAft>
              <a:buSzPts val="2800"/>
              <a:buNone/>
            </a:pPr>
            <a:endParaRPr sz="2200">
              <a:solidFill>
                <a:schemeClr val="dk1"/>
              </a:solidFill>
            </a:endParaRPr>
          </a:p>
          <a:p>
            <a:pPr marL="0" lvl="0" indent="0" algn="l" rtl="0">
              <a:lnSpc>
                <a:spcPct val="100000"/>
              </a:lnSpc>
              <a:spcBef>
                <a:spcPts val="0"/>
              </a:spcBef>
              <a:spcAft>
                <a:spcPts val="0"/>
              </a:spcAft>
              <a:buSzPts val="2800"/>
              <a:buNone/>
            </a:pPr>
            <a:endParaRPr sz="2200">
              <a:solidFill>
                <a:schemeClr val="dk1"/>
              </a:solidFill>
            </a:endParaRPr>
          </a:p>
          <a:p>
            <a:pPr marL="0" lvl="0" indent="0" algn="l" rtl="0">
              <a:lnSpc>
                <a:spcPct val="100000"/>
              </a:lnSpc>
              <a:spcBef>
                <a:spcPts val="0"/>
              </a:spcBef>
              <a:spcAft>
                <a:spcPts val="0"/>
              </a:spcAft>
              <a:buSzPts val="2800"/>
              <a:buNone/>
            </a:pPr>
            <a:endParaRPr sz="2200">
              <a:solidFill>
                <a:schemeClr val="dk1"/>
              </a:solidFill>
            </a:endParaRPr>
          </a:p>
          <a:p>
            <a:pPr marL="0" lvl="0" indent="0" algn="l" rtl="0">
              <a:lnSpc>
                <a:spcPct val="100000"/>
              </a:lnSpc>
              <a:spcBef>
                <a:spcPts val="0"/>
              </a:spcBef>
              <a:spcAft>
                <a:spcPts val="0"/>
              </a:spcAft>
              <a:buSzPts val="2800"/>
              <a:buNone/>
            </a:pPr>
            <a:endParaRPr sz="2200">
              <a:solidFill>
                <a:schemeClr val="dk1"/>
              </a:solidFill>
            </a:endParaRPr>
          </a:p>
          <a:p>
            <a:pPr marL="0" lvl="0" indent="0" algn="l" rtl="0">
              <a:lnSpc>
                <a:spcPct val="100000"/>
              </a:lnSpc>
              <a:spcBef>
                <a:spcPts val="0"/>
              </a:spcBef>
              <a:spcAft>
                <a:spcPts val="0"/>
              </a:spcAft>
              <a:buSzPts val="2800"/>
              <a:buNone/>
            </a:pPr>
            <a:r>
              <a:rPr lang="ru" sz="2200">
                <a:solidFill>
                  <a:schemeClr val="dk1"/>
                </a:solidFill>
              </a:rPr>
              <a:t>2.							4.</a:t>
            </a:r>
            <a:endParaRPr sz="2200">
              <a:solidFill>
                <a:schemeClr val="dk1"/>
              </a:solidFill>
            </a:endParaRPr>
          </a:p>
        </p:txBody>
      </p:sp>
      <p:pic>
        <p:nvPicPr>
          <p:cNvPr id="354" name="Google Shape;354;p66"/>
          <p:cNvPicPr preferRelativeResize="0"/>
          <p:nvPr/>
        </p:nvPicPr>
        <p:blipFill rotWithShape="1">
          <a:blip r:embed="rId4">
            <a:alphaModFix/>
          </a:blip>
          <a:srcRect l="38982" r="38889"/>
          <a:stretch/>
        </p:blipFill>
        <p:spPr>
          <a:xfrm>
            <a:off x="1389625" y="1219725"/>
            <a:ext cx="1955974" cy="1449625"/>
          </a:xfrm>
          <a:prstGeom prst="rect">
            <a:avLst/>
          </a:prstGeom>
          <a:noFill/>
          <a:ln>
            <a:noFill/>
          </a:ln>
        </p:spPr>
      </p:pic>
      <p:pic>
        <p:nvPicPr>
          <p:cNvPr id="355" name="Google Shape;355;p66"/>
          <p:cNvPicPr preferRelativeResize="0"/>
          <p:nvPr/>
        </p:nvPicPr>
        <p:blipFill rotWithShape="1">
          <a:blip r:embed="rId5">
            <a:alphaModFix/>
          </a:blip>
          <a:srcRect l="40097" r="35608"/>
          <a:stretch/>
        </p:blipFill>
        <p:spPr>
          <a:xfrm>
            <a:off x="1237223" y="2834125"/>
            <a:ext cx="1786924" cy="1211975"/>
          </a:xfrm>
          <a:prstGeom prst="rect">
            <a:avLst/>
          </a:prstGeom>
          <a:noFill/>
          <a:ln>
            <a:noFill/>
          </a:ln>
        </p:spPr>
      </p:pic>
      <p:pic>
        <p:nvPicPr>
          <p:cNvPr id="356" name="Google Shape;356;p66"/>
          <p:cNvPicPr preferRelativeResize="0"/>
          <p:nvPr/>
        </p:nvPicPr>
        <p:blipFill rotWithShape="1">
          <a:blip r:embed="rId6">
            <a:alphaModFix/>
          </a:blip>
          <a:srcRect l="30657" r="30783"/>
          <a:stretch/>
        </p:blipFill>
        <p:spPr>
          <a:xfrm>
            <a:off x="4091575" y="2759050"/>
            <a:ext cx="2930879" cy="1211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7"/>
          <p:cNvSpPr txBox="1">
            <a:spLocks noGrp="1"/>
          </p:cNvSpPr>
          <p:nvPr>
            <p:ph type="subTitle" idx="1"/>
          </p:nvPr>
        </p:nvSpPr>
        <p:spPr>
          <a:xfrm>
            <a:off x="96925" y="165950"/>
            <a:ext cx="8735400" cy="46605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600"/>
              </a:spcBef>
              <a:spcAft>
                <a:spcPts val="0"/>
              </a:spcAft>
              <a:buClr>
                <a:schemeClr val="dk1"/>
              </a:buClr>
              <a:buSzPts val="1100"/>
              <a:buFont typeface="Arial"/>
              <a:buNone/>
            </a:pPr>
            <a:r>
              <a:rPr lang="ru" sz="2100" b="1">
                <a:solidFill>
                  <a:schemeClr val="dk1"/>
                </a:solidFill>
              </a:rPr>
              <a:t>Қандай қосылыстар ароматты?</a:t>
            </a:r>
            <a:endParaRPr sz="2100" b="1">
              <a:solidFill>
                <a:schemeClr val="dk1"/>
              </a:solidFill>
            </a:endParaRPr>
          </a:p>
          <a:p>
            <a:pPr marL="0" lvl="0" indent="457200" algn="just" rtl="0">
              <a:lnSpc>
                <a:spcPct val="140000"/>
              </a:lnSpc>
              <a:spcBef>
                <a:spcPts val="2100"/>
              </a:spcBef>
              <a:spcAft>
                <a:spcPts val="0"/>
              </a:spcAft>
              <a:buSzPts val="2800"/>
              <a:buNone/>
            </a:pPr>
            <a:r>
              <a:rPr lang="ru" sz="2200" b="1">
                <a:solidFill>
                  <a:schemeClr val="dk1"/>
                </a:solidFill>
              </a:rPr>
              <a:t>1.								2.</a:t>
            </a:r>
            <a:endParaRPr sz="2200" b="1">
              <a:solidFill>
                <a:schemeClr val="dk1"/>
              </a:solidFill>
            </a:endParaRPr>
          </a:p>
          <a:p>
            <a:pPr marL="0" lvl="0" indent="457200" algn="just" rtl="0">
              <a:lnSpc>
                <a:spcPct val="140000"/>
              </a:lnSpc>
              <a:spcBef>
                <a:spcPts val="2100"/>
              </a:spcBef>
              <a:spcAft>
                <a:spcPts val="0"/>
              </a:spcAft>
              <a:buSzPts val="2800"/>
              <a:buNone/>
            </a:pPr>
            <a:endParaRPr sz="2200" b="1">
              <a:solidFill>
                <a:schemeClr val="dk1"/>
              </a:solidFill>
            </a:endParaRPr>
          </a:p>
          <a:p>
            <a:pPr marL="0" lvl="0" indent="457200" algn="just" rtl="0">
              <a:lnSpc>
                <a:spcPct val="140000"/>
              </a:lnSpc>
              <a:spcBef>
                <a:spcPts val="2100"/>
              </a:spcBef>
              <a:spcAft>
                <a:spcPts val="0"/>
              </a:spcAft>
              <a:buSzPts val="2800"/>
              <a:buNone/>
            </a:pPr>
            <a:r>
              <a:rPr lang="ru" sz="2200" b="1">
                <a:solidFill>
                  <a:schemeClr val="dk1"/>
                </a:solidFill>
              </a:rPr>
              <a:t>3.								4. </a:t>
            </a:r>
            <a:r>
              <a:rPr lang="ru" sz="1800">
                <a:solidFill>
                  <a:schemeClr val="dk1"/>
                </a:solidFill>
              </a:rPr>
              <a:t> </a:t>
            </a:r>
            <a:endParaRPr sz="1800">
              <a:solidFill>
                <a:schemeClr val="dk1"/>
              </a:solidFill>
            </a:endParaRPr>
          </a:p>
          <a:p>
            <a:pPr marL="0" lvl="0" indent="0" algn="ctr" rtl="0">
              <a:lnSpc>
                <a:spcPct val="100000"/>
              </a:lnSpc>
              <a:spcBef>
                <a:spcPts val="2100"/>
              </a:spcBef>
              <a:spcAft>
                <a:spcPts val="0"/>
              </a:spcAft>
              <a:buSzPts val="2800"/>
              <a:buNone/>
            </a:pPr>
            <a:endParaRPr sz="3400"/>
          </a:p>
        </p:txBody>
      </p:sp>
      <p:pic>
        <p:nvPicPr>
          <p:cNvPr id="362" name="Google Shape;362;p67"/>
          <p:cNvPicPr preferRelativeResize="0"/>
          <p:nvPr/>
        </p:nvPicPr>
        <p:blipFill rotWithShape="1">
          <a:blip r:embed="rId3">
            <a:alphaModFix/>
          </a:blip>
          <a:srcRect l="34336" r="34501"/>
          <a:stretch/>
        </p:blipFill>
        <p:spPr>
          <a:xfrm>
            <a:off x="1030650" y="941250"/>
            <a:ext cx="2849449" cy="1267950"/>
          </a:xfrm>
          <a:prstGeom prst="rect">
            <a:avLst/>
          </a:prstGeom>
          <a:noFill/>
          <a:ln>
            <a:noFill/>
          </a:ln>
        </p:spPr>
      </p:pic>
      <p:pic>
        <p:nvPicPr>
          <p:cNvPr id="363" name="Google Shape;363;p67"/>
          <p:cNvPicPr preferRelativeResize="0"/>
          <p:nvPr/>
        </p:nvPicPr>
        <p:blipFill rotWithShape="1">
          <a:blip r:embed="rId4">
            <a:alphaModFix/>
          </a:blip>
          <a:srcRect l="35570" r="35642"/>
          <a:stretch/>
        </p:blipFill>
        <p:spPr>
          <a:xfrm>
            <a:off x="4805775" y="935150"/>
            <a:ext cx="2632125" cy="1280150"/>
          </a:xfrm>
          <a:prstGeom prst="rect">
            <a:avLst/>
          </a:prstGeom>
          <a:noFill/>
          <a:ln>
            <a:noFill/>
          </a:ln>
        </p:spPr>
      </p:pic>
      <p:pic>
        <p:nvPicPr>
          <p:cNvPr id="364" name="Google Shape;364;p67"/>
          <p:cNvPicPr preferRelativeResize="0"/>
          <p:nvPr/>
        </p:nvPicPr>
        <p:blipFill rotWithShape="1">
          <a:blip r:embed="rId5">
            <a:alphaModFix/>
          </a:blip>
          <a:srcRect l="41300" r="41533"/>
          <a:stretch/>
        </p:blipFill>
        <p:spPr>
          <a:xfrm>
            <a:off x="1030650" y="2716650"/>
            <a:ext cx="1569626" cy="1450850"/>
          </a:xfrm>
          <a:prstGeom prst="rect">
            <a:avLst/>
          </a:prstGeom>
          <a:noFill/>
          <a:ln>
            <a:noFill/>
          </a:ln>
        </p:spPr>
      </p:pic>
      <p:pic>
        <p:nvPicPr>
          <p:cNvPr id="365" name="Google Shape;365;p67" descr="Картинки по запросу нафтален"/>
          <p:cNvPicPr preferRelativeResize="0"/>
          <p:nvPr/>
        </p:nvPicPr>
        <p:blipFill rotWithShape="1">
          <a:blip r:embed="rId6">
            <a:alphaModFix/>
          </a:blip>
          <a:srcRect/>
          <a:stretch/>
        </p:blipFill>
        <p:spPr>
          <a:xfrm>
            <a:off x="5132575" y="2822950"/>
            <a:ext cx="1999550" cy="116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txBox="1"/>
          <p:nvPr/>
        </p:nvSpPr>
        <p:spPr>
          <a:xfrm>
            <a:off x="311700" y="744575"/>
            <a:ext cx="8520600" cy="949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3600"/>
              <a:buFont typeface="Arial"/>
              <a:buNone/>
            </a:pPr>
            <a:r>
              <a:rPr lang="ru" sz="3600" b="0" i="0" u="none" strike="noStrike" cap="none">
                <a:solidFill>
                  <a:srgbClr val="000000"/>
                </a:solidFill>
                <a:latin typeface="Arial"/>
                <a:ea typeface="Arial"/>
                <a:cs typeface="Arial"/>
                <a:sym typeface="Arial"/>
              </a:rPr>
              <a:t>Оқытушылар</a:t>
            </a:r>
            <a:endParaRPr sz="3600" b="0" i="0" u="none" strike="noStrike" cap="none">
              <a:solidFill>
                <a:srgbClr val="000000"/>
              </a:solidFill>
              <a:latin typeface="Arial"/>
              <a:ea typeface="Arial"/>
              <a:cs typeface="Arial"/>
              <a:sym typeface="Arial"/>
            </a:endParaRPr>
          </a:p>
        </p:txBody>
      </p:sp>
      <p:sp>
        <p:nvSpPr>
          <p:cNvPr id="226" name="Google Shape;226;p50"/>
          <p:cNvSpPr txBox="1"/>
          <p:nvPr/>
        </p:nvSpPr>
        <p:spPr>
          <a:xfrm>
            <a:off x="311700" y="2140550"/>
            <a:ext cx="8520600" cy="1955700"/>
          </a:xfrm>
          <a:prstGeom prst="rect">
            <a:avLst/>
          </a:prstGeom>
          <a:noFill/>
          <a:ln>
            <a:noFill/>
          </a:ln>
        </p:spPr>
        <p:txBody>
          <a:bodyPr spcFirstLastPara="1" wrap="square" lIns="91425" tIns="91425" rIns="91425" bIns="91425" anchor="t" anchorCtr="0">
            <a:noAutofit/>
          </a:bodyPr>
          <a:lstStyle/>
          <a:p>
            <a:pPr marL="0" marR="0" lvl="0" indent="457200" algn="ctr" rtl="0">
              <a:lnSpc>
                <a:spcPct val="100000"/>
              </a:lnSpc>
              <a:spcBef>
                <a:spcPts val="0"/>
              </a:spcBef>
              <a:spcAft>
                <a:spcPts val="0"/>
              </a:spcAft>
              <a:buClr>
                <a:srgbClr val="000000"/>
              </a:buClr>
              <a:buSzPts val="2800"/>
              <a:buFont typeface="Arial"/>
              <a:buNone/>
            </a:pPr>
            <a:r>
              <a:rPr lang="ru" sz="2800" b="0" i="0" u="none" strike="noStrike" cap="none">
                <a:solidFill>
                  <a:srgbClr val="000000"/>
                </a:solidFill>
                <a:latin typeface="Arial"/>
                <a:ea typeface="Arial"/>
                <a:cs typeface="Arial"/>
                <a:sym typeface="Arial"/>
              </a:rPr>
              <a:t>Гульназ Сейтимова, PhD, Chemistry</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ru" sz="2800" b="0" i="0" u="none" strike="noStrike" cap="none">
                <a:solidFill>
                  <a:srgbClr val="000000"/>
                </a:solidFill>
                <a:latin typeface="Arial"/>
                <a:ea typeface="Arial"/>
                <a:cs typeface="Arial"/>
                <a:sym typeface="Arial"/>
              </a:rPr>
              <a:t>Батес Кудайбергенова, PhD, Chemistry</a:t>
            </a:r>
            <a:endParaRPr sz="2800" b="0" i="0" u="none" strike="noStrike" cap="none">
              <a:solidFill>
                <a:srgbClr val="000000"/>
              </a:solidFill>
              <a:latin typeface="Arial"/>
              <a:ea typeface="Arial"/>
              <a:cs typeface="Arial"/>
              <a:sym typeface="Arial"/>
            </a:endParaRPr>
          </a:p>
          <a:p>
            <a:pPr marL="0" marR="0" lvl="0" indent="457200" algn="ctr" rtl="0">
              <a:lnSpc>
                <a:spcPct val="100000"/>
              </a:lnSpc>
              <a:spcBef>
                <a:spcPts val="0"/>
              </a:spcBef>
              <a:spcAft>
                <a:spcPts val="0"/>
              </a:spcAft>
              <a:buClr>
                <a:srgbClr val="000000"/>
              </a:buClr>
              <a:buSzPts val="2800"/>
              <a:buFont typeface="Arial"/>
              <a:buNone/>
            </a:pPr>
            <a:r>
              <a:rPr lang="ru" sz="2800" b="0" i="0" u="none" strike="noStrike" cap="none">
                <a:solidFill>
                  <a:srgbClr val="000000"/>
                </a:solidFill>
                <a:latin typeface="Arial"/>
                <a:ea typeface="Arial"/>
                <a:cs typeface="Arial"/>
                <a:sym typeface="Arial"/>
              </a:rPr>
              <a:t>Диас Тастанбеков, MSc, Chemistry</a:t>
            </a:r>
            <a:endParaRPr sz="2800" b="0" i="0" u="none" strike="noStrike" cap="none">
              <a:solidFill>
                <a:srgbClr val="59595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8"/>
          <p:cNvSpPr txBox="1">
            <a:spLocks noGrp="1"/>
          </p:cNvSpPr>
          <p:nvPr>
            <p:ph type="ctrTitle"/>
          </p:nvPr>
        </p:nvSpPr>
        <p:spPr>
          <a:xfrm>
            <a:off x="210450" y="141875"/>
            <a:ext cx="8520600" cy="569100"/>
          </a:xfrm>
          <a:prstGeom prst="rect">
            <a:avLst/>
          </a:prstGeom>
          <a:noFill/>
          <a:ln>
            <a:noFill/>
          </a:ln>
        </p:spPr>
        <p:txBody>
          <a:bodyPr spcFirstLastPara="1" wrap="square" lIns="91425" tIns="91425" rIns="91425" bIns="91425" anchor="b" anchorCtr="0">
            <a:noAutofit/>
          </a:bodyPr>
          <a:lstStyle/>
          <a:p>
            <a:pPr marL="457200" lvl="0" indent="-374650" algn="just" rtl="0">
              <a:lnSpc>
                <a:spcPct val="100000"/>
              </a:lnSpc>
              <a:spcBef>
                <a:spcPts val="0"/>
              </a:spcBef>
              <a:spcAft>
                <a:spcPts val="0"/>
              </a:spcAft>
              <a:buClr>
                <a:schemeClr val="dk1"/>
              </a:buClr>
              <a:buSzPts val="2300"/>
              <a:buChar char="❏"/>
            </a:pPr>
            <a:r>
              <a:rPr lang="ru" sz="1700" b="1"/>
              <a:t>- ароматты қосылыстардағы резонанстың маңыздылығы мен функциясын түсіндіріңіз</a:t>
            </a:r>
            <a:endParaRPr sz="5400" b="1"/>
          </a:p>
        </p:txBody>
      </p:sp>
      <p:pic>
        <p:nvPicPr>
          <p:cNvPr id="371" name="Google Shape;371;p68"/>
          <p:cNvPicPr preferRelativeResize="0"/>
          <p:nvPr/>
        </p:nvPicPr>
        <p:blipFill rotWithShape="1">
          <a:blip r:embed="rId3">
            <a:alphaModFix/>
          </a:blip>
          <a:srcRect/>
          <a:stretch/>
        </p:blipFill>
        <p:spPr>
          <a:xfrm>
            <a:off x="1376166" y="790575"/>
            <a:ext cx="5603334" cy="1446612"/>
          </a:xfrm>
          <a:prstGeom prst="rect">
            <a:avLst/>
          </a:prstGeom>
          <a:noFill/>
          <a:ln>
            <a:noFill/>
          </a:ln>
        </p:spPr>
      </p:pic>
      <p:pic>
        <p:nvPicPr>
          <p:cNvPr id="372" name="Google Shape;372;p68"/>
          <p:cNvPicPr preferRelativeResize="0"/>
          <p:nvPr/>
        </p:nvPicPr>
        <p:blipFill rotWithShape="1">
          <a:blip r:embed="rId4">
            <a:alphaModFix/>
          </a:blip>
          <a:srcRect b="66008"/>
          <a:stretch/>
        </p:blipFill>
        <p:spPr>
          <a:xfrm>
            <a:off x="768950" y="2621577"/>
            <a:ext cx="7599534" cy="1446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69"/>
          <p:cNvPicPr preferRelativeResize="0"/>
          <p:nvPr/>
        </p:nvPicPr>
        <p:blipFill rotWithShape="1">
          <a:blip r:embed="rId3">
            <a:alphaModFix/>
          </a:blip>
          <a:srcRect/>
          <a:stretch/>
        </p:blipFill>
        <p:spPr>
          <a:xfrm>
            <a:off x="1114425" y="738188"/>
            <a:ext cx="6305550" cy="4429125"/>
          </a:xfrm>
          <a:prstGeom prst="rect">
            <a:avLst/>
          </a:prstGeom>
          <a:noFill/>
          <a:ln>
            <a:noFill/>
          </a:ln>
        </p:spPr>
      </p:pic>
      <p:sp>
        <p:nvSpPr>
          <p:cNvPr id="378" name="Google Shape;378;p69"/>
          <p:cNvSpPr txBox="1">
            <a:spLocks noGrp="1"/>
          </p:cNvSpPr>
          <p:nvPr>
            <p:ph type="ctrTitle"/>
          </p:nvPr>
        </p:nvSpPr>
        <p:spPr>
          <a:xfrm>
            <a:off x="96925" y="221125"/>
            <a:ext cx="8934600" cy="563700"/>
          </a:xfrm>
          <a:prstGeom prst="rect">
            <a:avLst/>
          </a:prstGeom>
          <a:noFill/>
          <a:ln>
            <a:noFill/>
          </a:ln>
        </p:spPr>
        <p:txBody>
          <a:bodyPr spcFirstLastPara="1" wrap="square" lIns="91425" tIns="91425" rIns="91425" bIns="91425" anchor="b" anchorCtr="0">
            <a:noAutofit/>
          </a:bodyPr>
          <a:lstStyle/>
          <a:p>
            <a:pPr marL="457200" lvl="0" indent="-406400" algn="just" rtl="0">
              <a:lnSpc>
                <a:spcPct val="100000"/>
              </a:lnSpc>
              <a:spcBef>
                <a:spcPts val="0"/>
              </a:spcBef>
              <a:spcAft>
                <a:spcPts val="0"/>
              </a:spcAft>
              <a:buClr>
                <a:schemeClr val="dk1"/>
              </a:buClr>
              <a:buSzPts val="2800"/>
              <a:buChar char="❏"/>
            </a:pPr>
            <a:r>
              <a:rPr lang="ru" sz="2100"/>
              <a:t>қарапайым бір орынбасарлары бар ароматты қосылыстардың атаулары</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0"/>
          <p:cNvSpPr txBox="1">
            <a:spLocks noGrp="1"/>
          </p:cNvSpPr>
          <p:nvPr>
            <p:ph type="ctrTitle"/>
          </p:nvPr>
        </p:nvSpPr>
        <p:spPr>
          <a:xfrm>
            <a:off x="96925" y="221125"/>
            <a:ext cx="8934600" cy="563700"/>
          </a:xfrm>
          <a:prstGeom prst="rect">
            <a:avLst/>
          </a:prstGeom>
          <a:noFill/>
          <a:ln>
            <a:noFill/>
          </a:ln>
        </p:spPr>
        <p:txBody>
          <a:bodyPr spcFirstLastPara="1" wrap="square" lIns="91425" tIns="91425" rIns="91425" bIns="91425" anchor="b" anchorCtr="0">
            <a:noAutofit/>
          </a:bodyPr>
          <a:lstStyle/>
          <a:p>
            <a:pPr marL="457200" lvl="0" indent="-406400" algn="just" rtl="0">
              <a:lnSpc>
                <a:spcPct val="100000"/>
              </a:lnSpc>
              <a:spcBef>
                <a:spcPts val="0"/>
              </a:spcBef>
              <a:spcAft>
                <a:spcPts val="0"/>
              </a:spcAft>
              <a:buClr>
                <a:schemeClr val="dk1"/>
              </a:buClr>
              <a:buSzPts val="2800"/>
              <a:buChar char="❏"/>
            </a:pPr>
            <a:r>
              <a:rPr lang="ru" sz="2100"/>
              <a:t>қарапайым екі орынбасарлы ароматты қосылыстардың атаулары</a:t>
            </a:r>
            <a:endParaRPr sz="1800"/>
          </a:p>
        </p:txBody>
      </p:sp>
      <p:pic>
        <p:nvPicPr>
          <p:cNvPr id="384" name="Google Shape;384;p70" descr="Картинки по запросу disubstituted aromatic compounds"/>
          <p:cNvPicPr preferRelativeResize="0"/>
          <p:nvPr/>
        </p:nvPicPr>
        <p:blipFill rotWithShape="1">
          <a:blip r:embed="rId3">
            <a:alphaModFix/>
          </a:blip>
          <a:srcRect t="8392" b="21437"/>
          <a:stretch/>
        </p:blipFill>
        <p:spPr>
          <a:xfrm>
            <a:off x="1260325" y="791650"/>
            <a:ext cx="7299850" cy="3841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71"/>
          <p:cNvPicPr preferRelativeResize="0"/>
          <p:nvPr/>
        </p:nvPicPr>
        <p:blipFill rotWithShape="1">
          <a:blip r:embed="rId3">
            <a:alphaModFix/>
          </a:blip>
          <a:srcRect r="57515"/>
          <a:stretch/>
        </p:blipFill>
        <p:spPr>
          <a:xfrm>
            <a:off x="685800" y="1871400"/>
            <a:ext cx="2751050" cy="1018600"/>
          </a:xfrm>
          <a:prstGeom prst="rect">
            <a:avLst/>
          </a:prstGeom>
          <a:noFill/>
          <a:ln>
            <a:noFill/>
          </a:ln>
        </p:spPr>
      </p:pic>
      <p:pic>
        <p:nvPicPr>
          <p:cNvPr id="390" name="Google Shape;390;p71"/>
          <p:cNvPicPr preferRelativeResize="0"/>
          <p:nvPr/>
        </p:nvPicPr>
        <p:blipFill rotWithShape="1">
          <a:blip r:embed="rId4">
            <a:alphaModFix/>
          </a:blip>
          <a:srcRect r="22963"/>
          <a:stretch/>
        </p:blipFill>
        <p:spPr>
          <a:xfrm>
            <a:off x="533400" y="3499600"/>
            <a:ext cx="4932437" cy="1018600"/>
          </a:xfrm>
          <a:prstGeom prst="rect">
            <a:avLst/>
          </a:prstGeom>
          <a:noFill/>
          <a:ln>
            <a:noFill/>
          </a:ln>
        </p:spPr>
      </p:pic>
      <p:pic>
        <p:nvPicPr>
          <p:cNvPr id="391" name="Google Shape;391;p71"/>
          <p:cNvPicPr preferRelativeResize="0"/>
          <p:nvPr/>
        </p:nvPicPr>
        <p:blipFill rotWithShape="1">
          <a:blip r:embed="rId5">
            <a:alphaModFix/>
          </a:blip>
          <a:srcRect r="35950"/>
          <a:stretch/>
        </p:blipFill>
        <p:spPr>
          <a:xfrm>
            <a:off x="5551223" y="3438050"/>
            <a:ext cx="3131525" cy="1018600"/>
          </a:xfrm>
          <a:prstGeom prst="rect">
            <a:avLst/>
          </a:prstGeom>
          <a:noFill/>
          <a:ln>
            <a:noFill/>
          </a:ln>
        </p:spPr>
      </p:pic>
      <p:sp>
        <p:nvSpPr>
          <p:cNvPr id="392" name="Google Shape;392;p71"/>
          <p:cNvSpPr txBox="1"/>
          <p:nvPr/>
        </p:nvSpPr>
        <p:spPr>
          <a:xfrm>
            <a:off x="362550" y="2796800"/>
            <a:ext cx="8427600" cy="21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Arial"/>
                <a:ea typeface="Arial"/>
                <a:cs typeface="Arial"/>
                <a:sym typeface="Arial"/>
              </a:rPr>
              <a:t>пара-аминобензой қышқылы (ПАБҚ)						</a:t>
            </a:r>
            <a:r>
              <a:rPr lang="ru" sz="1700" b="0" i="0" u="none" strike="noStrike" cap="none">
                <a:solidFill>
                  <a:schemeClr val="dk1"/>
                </a:solidFill>
                <a:latin typeface="Arial"/>
                <a:ea typeface="Arial"/>
                <a:cs typeface="Arial"/>
                <a:sym typeface="Arial"/>
              </a:rPr>
              <a:t>Новокаинамид</a:t>
            </a:r>
            <a:r>
              <a:rPr lang="ru" sz="1700" b="0" i="0" u="none" strike="noStrike" cap="none">
                <a:solidFill>
                  <a:srgbClr val="000000"/>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Arial"/>
                <a:ea typeface="Arial"/>
                <a:cs typeface="Arial"/>
                <a:sym typeface="Arial"/>
              </a:rPr>
              <a:t>Новакаин											</a:t>
            </a:r>
            <a:r>
              <a:rPr lang="ru" sz="1700" b="0" i="0" u="none" strike="noStrike" cap="none">
                <a:solidFill>
                  <a:schemeClr val="dk1"/>
                </a:solidFill>
                <a:latin typeface="Arial"/>
                <a:ea typeface="Arial"/>
                <a:cs typeface="Arial"/>
                <a:sym typeface="Arial"/>
              </a:rPr>
              <a:t>Анестезин</a:t>
            </a:r>
            <a:endParaRPr sz="1700" b="0" i="0" u="none" strike="noStrike" cap="none">
              <a:solidFill>
                <a:srgbClr val="000000"/>
              </a:solidFill>
              <a:latin typeface="Arial"/>
              <a:ea typeface="Arial"/>
              <a:cs typeface="Arial"/>
              <a:sym typeface="Arial"/>
            </a:endParaRPr>
          </a:p>
        </p:txBody>
      </p:sp>
      <p:pic>
        <p:nvPicPr>
          <p:cNvPr id="393" name="Google Shape;393;p71"/>
          <p:cNvPicPr preferRelativeResize="0"/>
          <p:nvPr/>
        </p:nvPicPr>
        <p:blipFill rotWithShape="1">
          <a:blip r:embed="rId6">
            <a:alphaModFix/>
          </a:blip>
          <a:srcRect r="31801"/>
          <a:stretch/>
        </p:blipFill>
        <p:spPr>
          <a:xfrm>
            <a:off x="4366725" y="1871400"/>
            <a:ext cx="4552934" cy="925388"/>
          </a:xfrm>
          <a:prstGeom prst="rect">
            <a:avLst/>
          </a:prstGeom>
          <a:noFill/>
          <a:ln>
            <a:noFill/>
          </a:ln>
        </p:spPr>
      </p:pic>
      <p:sp>
        <p:nvSpPr>
          <p:cNvPr id="394" name="Google Shape;394;p71"/>
          <p:cNvSpPr txBox="1">
            <a:spLocks noGrp="1"/>
          </p:cNvSpPr>
          <p:nvPr>
            <p:ph type="ctrTitle"/>
          </p:nvPr>
        </p:nvSpPr>
        <p:spPr>
          <a:xfrm>
            <a:off x="235500" y="109200"/>
            <a:ext cx="8719800" cy="55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a:t>Ароматты қосылыстар негізіндегі дәрілік заттар</a:t>
            </a:r>
            <a:endParaRPr sz="2400"/>
          </a:p>
        </p:txBody>
      </p:sp>
      <p:sp>
        <p:nvSpPr>
          <p:cNvPr id="395" name="Google Shape;395;p71"/>
          <p:cNvSpPr txBox="1"/>
          <p:nvPr/>
        </p:nvSpPr>
        <p:spPr>
          <a:xfrm>
            <a:off x="228600" y="574400"/>
            <a:ext cx="8719800" cy="101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Функционалдық алмастырылған ароматты көмірсутектер медицинада бұрыннан және кеңінен қолданылады. Осылайша, бу-аминобензой қышқылының эфирлері жергілікті анестетиктер (анестезия, новокаин және т. б.) болып табылады.)</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72" descr="Картинки по запросу кетонал chemical formula"/>
          <p:cNvPicPr preferRelativeResize="0"/>
          <p:nvPr/>
        </p:nvPicPr>
        <p:blipFill rotWithShape="1">
          <a:blip r:embed="rId3">
            <a:alphaModFix/>
          </a:blip>
          <a:srcRect/>
          <a:stretch/>
        </p:blipFill>
        <p:spPr>
          <a:xfrm>
            <a:off x="7448625" y="3375600"/>
            <a:ext cx="1425800" cy="1632775"/>
          </a:xfrm>
          <a:prstGeom prst="rect">
            <a:avLst/>
          </a:prstGeom>
          <a:noFill/>
          <a:ln>
            <a:noFill/>
          </a:ln>
        </p:spPr>
      </p:pic>
      <p:sp>
        <p:nvSpPr>
          <p:cNvPr id="401" name="Google Shape;401;p72"/>
          <p:cNvSpPr txBox="1">
            <a:spLocks noGrp="1"/>
          </p:cNvSpPr>
          <p:nvPr>
            <p:ph type="ctrTitle"/>
          </p:nvPr>
        </p:nvSpPr>
        <p:spPr>
          <a:xfrm>
            <a:off x="296350" y="138200"/>
            <a:ext cx="8719800" cy="925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800"/>
              <a:t>Сульфаниламидті препараттар-сульфанил қышқылы мен кетамин туындылары:</a:t>
            </a:r>
            <a:endParaRPr sz="1700"/>
          </a:p>
        </p:txBody>
      </p:sp>
      <p:sp>
        <p:nvSpPr>
          <p:cNvPr id="402" name="Google Shape;402;p72"/>
          <p:cNvSpPr txBox="1"/>
          <p:nvPr/>
        </p:nvSpPr>
        <p:spPr>
          <a:xfrm>
            <a:off x="296350" y="1250700"/>
            <a:ext cx="8719800" cy="38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Arial"/>
                <a:ea typeface="Arial"/>
                <a:cs typeface="Arial"/>
                <a:sym typeface="Arial"/>
              </a:rPr>
              <a:t>Сульфанил қышқылы					</a:t>
            </a:r>
            <a:r>
              <a:rPr lang="ru" sz="1700" b="0" i="0" u="none" strike="noStrike" cap="none">
                <a:solidFill>
                  <a:schemeClr val="dk1"/>
                </a:solidFill>
                <a:latin typeface="Arial"/>
                <a:ea typeface="Arial"/>
                <a:cs typeface="Arial"/>
                <a:sym typeface="Arial"/>
              </a:rPr>
              <a:t>Этасол				Сульфадимезин</a:t>
            </a:r>
            <a:r>
              <a:rPr lang="ru" sz="1700" b="0" i="0" u="none" strike="noStrike" cap="none">
                <a:solidFill>
                  <a:srgbClr val="000000"/>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Arial"/>
                <a:ea typeface="Arial"/>
                <a:cs typeface="Arial"/>
                <a:sym typeface="Arial"/>
              </a:rPr>
              <a:t>сульфадиметоксин			сульфаниламид (стрептоцид)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5943600" marR="0" lvl="0" indent="0" algn="l" rtl="0">
              <a:lnSpc>
                <a:spcPct val="100000"/>
              </a:lnSpc>
              <a:spcBef>
                <a:spcPts val="0"/>
              </a:spcBef>
              <a:spcAft>
                <a:spcPts val="0"/>
              </a:spcAft>
              <a:buClr>
                <a:srgbClr val="000000"/>
              </a:buClr>
              <a:buSzPts val="1700"/>
              <a:buFont typeface="Arial"/>
              <a:buNone/>
            </a:pPr>
            <a:r>
              <a:rPr lang="ru" sz="1700" b="0" i="0" u="none" strike="noStrike" cap="none">
                <a:solidFill>
                  <a:srgbClr val="000000"/>
                </a:solidFill>
                <a:latin typeface="Arial"/>
                <a:ea typeface="Arial"/>
                <a:cs typeface="Arial"/>
                <a:sym typeface="Arial"/>
              </a:rPr>
              <a:t>Кетамин</a:t>
            </a:r>
            <a:endParaRPr sz="1700" b="0" i="0" u="none" strike="noStrike" cap="none">
              <a:solidFill>
                <a:srgbClr val="000000"/>
              </a:solidFill>
              <a:latin typeface="Arial"/>
              <a:ea typeface="Arial"/>
              <a:cs typeface="Arial"/>
              <a:sym typeface="Arial"/>
            </a:endParaRPr>
          </a:p>
        </p:txBody>
      </p:sp>
      <p:pic>
        <p:nvPicPr>
          <p:cNvPr id="403" name="Google Shape;403;p72"/>
          <p:cNvPicPr preferRelativeResize="0"/>
          <p:nvPr/>
        </p:nvPicPr>
        <p:blipFill rotWithShape="1">
          <a:blip r:embed="rId4">
            <a:alphaModFix/>
          </a:blip>
          <a:srcRect r="57580"/>
          <a:stretch/>
        </p:blipFill>
        <p:spPr>
          <a:xfrm>
            <a:off x="219575" y="1678925"/>
            <a:ext cx="1765674" cy="790575"/>
          </a:xfrm>
          <a:prstGeom prst="rect">
            <a:avLst/>
          </a:prstGeom>
          <a:noFill/>
          <a:ln>
            <a:noFill/>
          </a:ln>
        </p:spPr>
      </p:pic>
      <p:pic>
        <p:nvPicPr>
          <p:cNvPr id="404" name="Google Shape;404;p72"/>
          <p:cNvPicPr preferRelativeResize="0"/>
          <p:nvPr/>
        </p:nvPicPr>
        <p:blipFill rotWithShape="1">
          <a:blip r:embed="rId5">
            <a:alphaModFix/>
          </a:blip>
          <a:srcRect r="58402"/>
          <a:stretch/>
        </p:blipFill>
        <p:spPr>
          <a:xfrm>
            <a:off x="3650400" y="3751063"/>
            <a:ext cx="1842425" cy="790575"/>
          </a:xfrm>
          <a:prstGeom prst="rect">
            <a:avLst/>
          </a:prstGeom>
          <a:noFill/>
          <a:ln>
            <a:noFill/>
          </a:ln>
        </p:spPr>
      </p:pic>
      <p:pic>
        <p:nvPicPr>
          <p:cNvPr id="405" name="Google Shape;405;p72"/>
          <p:cNvPicPr preferRelativeResize="0"/>
          <p:nvPr/>
        </p:nvPicPr>
        <p:blipFill rotWithShape="1">
          <a:blip r:embed="rId6">
            <a:alphaModFix/>
          </a:blip>
          <a:srcRect r="24161"/>
          <a:stretch/>
        </p:blipFill>
        <p:spPr>
          <a:xfrm>
            <a:off x="3012100" y="1678925"/>
            <a:ext cx="2853225" cy="790575"/>
          </a:xfrm>
          <a:prstGeom prst="rect">
            <a:avLst/>
          </a:prstGeom>
          <a:noFill/>
          <a:ln>
            <a:noFill/>
          </a:ln>
        </p:spPr>
      </p:pic>
      <p:pic>
        <p:nvPicPr>
          <p:cNvPr id="406" name="Google Shape;406;p72"/>
          <p:cNvPicPr preferRelativeResize="0"/>
          <p:nvPr/>
        </p:nvPicPr>
        <p:blipFill rotWithShape="1">
          <a:blip r:embed="rId7">
            <a:alphaModFix/>
          </a:blip>
          <a:srcRect r="29317"/>
          <a:stretch/>
        </p:blipFill>
        <p:spPr>
          <a:xfrm>
            <a:off x="6204525" y="1831325"/>
            <a:ext cx="2787150" cy="1143000"/>
          </a:xfrm>
          <a:prstGeom prst="rect">
            <a:avLst/>
          </a:prstGeom>
          <a:noFill/>
          <a:ln>
            <a:noFill/>
          </a:ln>
        </p:spPr>
      </p:pic>
      <p:pic>
        <p:nvPicPr>
          <p:cNvPr id="407" name="Google Shape;407;p72"/>
          <p:cNvPicPr preferRelativeResize="0"/>
          <p:nvPr/>
        </p:nvPicPr>
        <p:blipFill rotWithShape="1">
          <a:blip r:embed="rId8">
            <a:alphaModFix/>
          </a:blip>
          <a:srcRect r="32263"/>
          <a:stretch/>
        </p:blipFill>
        <p:spPr>
          <a:xfrm>
            <a:off x="83025" y="3727250"/>
            <a:ext cx="2787150" cy="1143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73" descr="Картинки по запросу кетонал chemical formula"/>
          <p:cNvPicPr preferRelativeResize="0"/>
          <p:nvPr/>
        </p:nvPicPr>
        <p:blipFill rotWithShape="1">
          <a:blip r:embed="rId3">
            <a:alphaModFix/>
          </a:blip>
          <a:srcRect/>
          <a:stretch/>
        </p:blipFill>
        <p:spPr>
          <a:xfrm>
            <a:off x="7153813" y="23100"/>
            <a:ext cx="1920025" cy="1943050"/>
          </a:xfrm>
          <a:prstGeom prst="rect">
            <a:avLst/>
          </a:prstGeom>
          <a:noFill/>
          <a:ln>
            <a:noFill/>
          </a:ln>
        </p:spPr>
      </p:pic>
      <p:sp>
        <p:nvSpPr>
          <p:cNvPr id="413" name="Google Shape;413;p73"/>
          <p:cNvSpPr txBox="1">
            <a:spLocks noGrp="1"/>
          </p:cNvSpPr>
          <p:nvPr>
            <p:ph type="ctrTitle"/>
          </p:nvPr>
        </p:nvSpPr>
        <p:spPr>
          <a:xfrm>
            <a:off x="296350" y="23100"/>
            <a:ext cx="8719800" cy="56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800"/>
              <a:t>Кетамин-бұл жаңа тесік? (жоқ)</a:t>
            </a:r>
            <a:endParaRPr sz="1700"/>
          </a:p>
        </p:txBody>
      </p:sp>
      <p:pic>
        <p:nvPicPr>
          <p:cNvPr id="414" name="Google Shape;414;p73"/>
          <p:cNvPicPr preferRelativeResize="0"/>
          <p:nvPr/>
        </p:nvPicPr>
        <p:blipFill rotWithShape="1">
          <a:blip r:embed="rId4">
            <a:alphaModFix/>
          </a:blip>
          <a:srcRect l="44756" t="12658" r="10802" b="1930"/>
          <a:stretch/>
        </p:blipFill>
        <p:spPr>
          <a:xfrm>
            <a:off x="7153825" y="2118825"/>
            <a:ext cx="1957050" cy="2961301"/>
          </a:xfrm>
          <a:prstGeom prst="rect">
            <a:avLst/>
          </a:prstGeom>
          <a:noFill/>
          <a:ln>
            <a:noFill/>
          </a:ln>
        </p:spPr>
      </p:pic>
      <p:sp>
        <p:nvSpPr>
          <p:cNvPr id="415" name="Google Shape;415;p73"/>
          <p:cNvSpPr txBox="1"/>
          <p:nvPr/>
        </p:nvSpPr>
        <p:spPr>
          <a:xfrm>
            <a:off x="53725" y="483450"/>
            <a:ext cx="6862500" cy="1330200"/>
          </a:xfrm>
          <a:prstGeom prst="rect">
            <a:avLst/>
          </a:prstGeom>
          <a:noFill/>
          <a:ln>
            <a:noFill/>
          </a:ln>
        </p:spPr>
        <p:txBody>
          <a:bodyPr spcFirstLastPara="1" wrap="square" lIns="91425" tIns="91425" rIns="91425" bIns="91425" anchor="t" anchorCtr="0">
            <a:noAutofit/>
          </a:bodyPr>
          <a:lstStyle/>
          <a:p>
            <a:pPr marL="0" marR="0" lvl="0" indent="0" algn="just" rtl="0">
              <a:lnSpc>
                <a:spcPct val="120000"/>
              </a:lnSpc>
              <a:spcBef>
                <a:spcPts val="0"/>
              </a:spcBef>
              <a:spcAft>
                <a:spcPts val="0"/>
              </a:spcAft>
              <a:buClr>
                <a:srgbClr val="000000"/>
              </a:buClr>
              <a:buSzPts val="1700"/>
              <a:buFont typeface="Arial"/>
              <a:buNone/>
            </a:pPr>
            <a:r>
              <a:rPr lang="ru" sz="1700" b="0" i="0" u="none" strike="noStrike" cap="none">
                <a:solidFill>
                  <a:srgbClr val="33393F"/>
                </a:solidFill>
                <a:latin typeface="Arial"/>
                <a:ea typeface="Arial"/>
                <a:cs typeface="Arial"/>
                <a:sym typeface="Arial"/>
              </a:rPr>
              <a:t>Атақты клуб дәрісі кетамин Ұлыбританияда қайта жіктелген болғандықтан, оны героинмен заңды деңгейге қойып, АҚШ-та депрессияның революциялық емі ретінде жарнамалаған. (бұл) кетамин-бұл жаңа тесік? (жоқ)</a:t>
            </a:r>
            <a:endParaRPr sz="1700" b="0" i="0" u="none" strike="noStrike" cap="none">
              <a:solidFill>
                <a:srgbClr val="33393F"/>
              </a:solidFill>
              <a:latin typeface="Arial"/>
              <a:ea typeface="Arial"/>
              <a:cs typeface="Arial"/>
              <a:sym typeface="Arial"/>
            </a:endParaRPr>
          </a:p>
          <a:p>
            <a:pPr marL="0" marR="0" lvl="0" indent="0" algn="just" rtl="0">
              <a:lnSpc>
                <a:spcPct val="120000"/>
              </a:lnSpc>
              <a:spcBef>
                <a:spcPts val="1900"/>
              </a:spcBef>
              <a:spcAft>
                <a:spcPts val="1900"/>
              </a:spcAft>
              <a:buClr>
                <a:srgbClr val="000000"/>
              </a:buClr>
              <a:buSzPts val="1700"/>
              <a:buFont typeface="Arial"/>
              <a:buNone/>
            </a:pPr>
            <a:endParaRPr sz="1700" b="0" i="0" u="none" strike="noStrike" cap="none">
              <a:solidFill>
                <a:srgbClr val="33393F"/>
              </a:solidFill>
              <a:latin typeface="Arial"/>
              <a:ea typeface="Arial"/>
              <a:cs typeface="Arial"/>
              <a:sym typeface="Arial"/>
            </a:endParaRPr>
          </a:p>
        </p:txBody>
      </p:sp>
      <p:pic>
        <p:nvPicPr>
          <p:cNvPr id="416" name="Google Shape;416;p73"/>
          <p:cNvPicPr preferRelativeResize="0"/>
          <p:nvPr/>
        </p:nvPicPr>
        <p:blipFill rotWithShape="1">
          <a:blip r:embed="rId5">
            <a:alphaModFix/>
          </a:blip>
          <a:srcRect/>
          <a:stretch/>
        </p:blipFill>
        <p:spPr>
          <a:xfrm>
            <a:off x="3775875" y="1813625"/>
            <a:ext cx="3031956" cy="2025075"/>
          </a:xfrm>
          <a:prstGeom prst="rect">
            <a:avLst/>
          </a:prstGeom>
          <a:noFill/>
          <a:ln>
            <a:noFill/>
          </a:ln>
        </p:spPr>
      </p:pic>
      <p:sp>
        <p:nvSpPr>
          <p:cNvPr id="417" name="Google Shape;417;p73"/>
          <p:cNvSpPr txBox="1"/>
          <p:nvPr/>
        </p:nvSpPr>
        <p:spPr>
          <a:xfrm>
            <a:off x="3867675" y="3942850"/>
            <a:ext cx="3133800" cy="9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0" i="0" u="none" strike="noStrike" cap="none">
                <a:solidFill>
                  <a:srgbClr val="000000"/>
                </a:solidFill>
                <a:latin typeface="Arial"/>
                <a:ea typeface="Arial"/>
                <a:cs typeface="Arial"/>
                <a:sym typeface="Arial"/>
              </a:rPr>
              <a:t>Кетамин туралы ештеңе өзгерген жоқ, диссоциативті галлюциноген клубтары бойынша өтті</a:t>
            </a:r>
            <a:endParaRPr sz="1500" b="0" i="0" u="none" strike="noStrike" cap="none">
              <a:solidFill>
                <a:srgbClr val="000000"/>
              </a:solidFill>
              <a:latin typeface="Arial"/>
              <a:ea typeface="Arial"/>
              <a:cs typeface="Arial"/>
              <a:sym typeface="Arial"/>
            </a:endParaRPr>
          </a:p>
        </p:txBody>
      </p:sp>
      <p:pic>
        <p:nvPicPr>
          <p:cNvPr id="418" name="Google Shape;418;p73" descr="Картинки по запросу eyes under ketamine"/>
          <p:cNvPicPr preferRelativeResize="0"/>
          <p:nvPr/>
        </p:nvPicPr>
        <p:blipFill rotWithShape="1">
          <a:blip r:embed="rId6">
            <a:alphaModFix/>
          </a:blip>
          <a:srcRect t="32998"/>
          <a:stretch/>
        </p:blipFill>
        <p:spPr>
          <a:xfrm>
            <a:off x="455200" y="3204831"/>
            <a:ext cx="3133800" cy="17812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4"/>
          <p:cNvSpPr txBox="1">
            <a:spLocks noGrp="1"/>
          </p:cNvSpPr>
          <p:nvPr>
            <p:ph type="title"/>
          </p:nvPr>
        </p:nvSpPr>
        <p:spPr>
          <a:xfrm>
            <a:off x="414050" y="1066800"/>
            <a:ext cx="7920300" cy="3896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ru" sz="2000">
                <a:solidFill>
                  <a:srgbClr val="231F20"/>
                </a:solidFill>
                <a:highlight>
                  <a:srgbClr val="FFFFFF"/>
                </a:highlight>
              </a:rPr>
              <a:t>Кетамин туралы жылдам фактілер:</a:t>
            </a:r>
            <a:endParaRPr sz="200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2000">
                <a:solidFill>
                  <a:srgbClr val="231F20"/>
                </a:solidFill>
                <a:highlight>
                  <a:srgbClr val="FFFFFF"/>
                </a:highlight>
              </a:rPr>
              <a:t>Міне, кетамин туралы кейбір негізгі сәттер. Төменде толығырақ</a:t>
            </a:r>
            <a:endParaRPr sz="200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2000">
                <a:solidFill>
                  <a:srgbClr val="231F20"/>
                </a:solidFill>
                <a:highlight>
                  <a:srgbClr val="FFFFFF"/>
                </a:highlight>
              </a:rPr>
              <a:t>Кетамин құрылымы бойынша фенциклидинге (PCP) ұқсайды және ол транс мемлекетке ұқсас және қоршаған ортадан ажырату сезімін тудырады.</a:t>
            </a:r>
            <a:endParaRPr sz="200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2000">
                <a:solidFill>
                  <a:srgbClr val="231F20"/>
                </a:solidFill>
                <a:highlight>
                  <a:srgbClr val="FFFFFF"/>
                </a:highlight>
              </a:rPr>
              <a:t>Бұл мал дәрігерлік медицинада кеңінен қолданылатын анестетик және адамдарда кейбір хирургиялық процедуралар үшін қолданылған.</a:t>
            </a:r>
            <a:endParaRPr sz="200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2000">
                <a:solidFill>
                  <a:srgbClr val="231F20"/>
                </a:solidFill>
                <a:highlight>
                  <a:srgbClr val="FFFFFF"/>
                </a:highlight>
              </a:rPr>
              <a:t>Бұл экстази сияқты "клубтық есірткі" болып саналады және ол кездесуге зорлау есірткі ретінде теріс болды. Иә, пайдалану қиын</a:t>
            </a:r>
            <a:endParaRPr sz="2000">
              <a:solidFill>
                <a:srgbClr val="231F20"/>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ru" sz="2000">
                <a:solidFill>
                  <a:srgbClr val="231F20"/>
                </a:solidFill>
                <a:highlight>
                  <a:srgbClr val="FFFFFF"/>
                </a:highlight>
              </a:rPr>
              <a:t>Кетаминді дәрігердің тағайындауы бойынша ғана қолдану керек.</a:t>
            </a:r>
            <a:endParaRPr sz="2000">
              <a:solidFill>
                <a:srgbClr val="231F20"/>
              </a:solidFill>
              <a:highlight>
                <a:srgbClr val="FFFFFF"/>
              </a:highlight>
            </a:endParaRPr>
          </a:p>
          <a:p>
            <a:pPr marL="0" lvl="0" indent="0" algn="l" rtl="0">
              <a:lnSpc>
                <a:spcPct val="100000"/>
              </a:lnSpc>
              <a:spcBef>
                <a:spcPts val="0"/>
              </a:spcBef>
              <a:spcAft>
                <a:spcPts val="0"/>
              </a:spcAft>
              <a:buSzPts val="4800"/>
              <a:buNone/>
            </a:pPr>
            <a:endParaRPr sz="2000">
              <a:solidFill>
                <a:srgbClr val="231F20"/>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5"/>
          <p:cNvSpPr txBox="1">
            <a:spLocks noGrp="1"/>
          </p:cNvSpPr>
          <p:nvPr>
            <p:ph type="title"/>
          </p:nvPr>
        </p:nvSpPr>
        <p:spPr>
          <a:xfrm>
            <a:off x="387900" y="0"/>
            <a:ext cx="8368200" cy="163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u" sz="2600"/>
              <a:t>медициналық Кейс: кетамин арасындағы салыстыру, клофелина және кетамин комбинациясы, пост анестетик дрожь алдын алу үшін клофелин</a:t>
            </a:r>
            <a:endParaRPr sz="2600"/>
          </a:p>
        </p:txBody>
      </p:sp>
      <p:pic>
        <p:nvPicPr>
          <p:cNvPr id="429" name="Google Shape;429;p75"/>
          <p:cNvPicPr preferRelativeResize="0"/>
          <p:nvPr/>
        </p:nvPicPr>
        <p:blipFill rotWithShape="1">
          <a:blip r:embed="rId3">
            <a:alphaModFix/>
          </a:blip>
          <a:srcRect/>
          <a:stretch/>
        </p:blipFill>
        <p:spPr>
          <a:xfrm>
            <a:off x="1068550" y="1606225"/>
            <a:ext cx="7013536" cy="3201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6"/>
          <p:cNvSpPr txBox="1">
            <a:spLocks noGrp="1"/>
          </p:cNvSpPr>
          <p:nvPr>
            <p:ph type="title"/>
          </p:nvPr>
        </p:nvSpPr>
        <p:spPr>
          <a:xfrm>
            <a:off x="490250" y="167250"/>
            <a:ext cx="8382600" cy="57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ru" sz="2400"/>
              <a:t>Жағымсыз (жанама) әсерді салыстыру:</a:t>
            </a:r>
            <a:endParaRPr sz="2400"/>
          </a:p>
        </p:txBody>
      </p:sp>
      <p:pic>
        <p:nvPicPr>
          <p:cNvPr id="435" name="Google Shape;435;p76"/>
          <p:cNvPicPr preferRelativeResize="0"/>
          <p:nvPr/>
        </p:nvPicPr>
        <p:blipFill rotWithShape="1">
          <a:blip r:embed="rId3">
            <a:alphaModFix/>
          </a:blip>
          <a:srcRect/>
          <a:stretch/>
        </p:blipFill>
        <p:spPr>
          <a:xfrm>
            <a:off x="838200" y="823050"/>
            <a:ext cx="6772275" cy="4029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7"/>
          <p:cNvSpPr txBox="1">
            <a:spLocks noGrp="1"/>
          </p:cNvSpPr>
          <p:nvPr>
            <p:ph type="title"/>
          </p:nvPr>
        </p:nvSpPr>
        <p:spPr>
          <a:xfrm>
            <a:off x="492300" y="194250"/>
            <a:ext cx="8159400" cy="59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u" sz="4400"/>
              <a:t>Седацияны бағалау</a:t>
            </a:r>
            <a:endParaRPr sz="4400"/>
          </a:p>
        </p:txBody>
      </p:sp>
      <p:pic>
        <p:nvPicPr>
          <p:cNvPr id="441" name="Google Shape;441;p77"/>
          <p:cNvPicPr preferRelativeResize="0"/>
          <p:nvPr/>
        </p:nvPicPr>
        <p:blipFill rotWithShape="1">
          <a:blip r:embed="rId3">
            <a:alphaModFix/>
          </a:blip>
          <a:srcRect/>
          <a:stretch/>
        </p:blipFill>
        <p:spPr>
          <a:xfrm>
            <a:off x="1508650" y="942450"/>
            <a:ext cx="6411850" cy="4048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1"/>
          <p:cNvSpPr txBox="1">
            <a:spLocks noGrp="1"/>
          </p:cNvSpPr>
          <p:nvPr>
            <p:ph type="subTitle" idx="1"/>
          </p:nvPr>
        </p:nvSpPr>
        <p:spPr>
          <a:xfrm>
            <a:off x="9925" y="512825"/>
            <a:ext cx="9134100" cy="3829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2400" b="1">
                <a:solidFill>
                  <a:schemeClr val="dk1"/>
                </a:solidFill>
              </a:rPr>
              <a:t>Тақырыптар</a:t>
            </a:r>
            <a:endParaRPr sz="2400" b="1">
              <a:solidFill>
                <a:schemeClr val="dk1"/>
              </a:solidFill>
            </a:endParaRPr>
          </a:p>
          <a:p>
            <a:pPr marL="0" lvl="0" indent="0" algn="just" rtl="0">
              <a:lnSpc>
                <a:spcPct val="100000"/>
              </a:lnSpc>
              <a:spcBef>
                <a:spcPts val="0"/>
              </a:spcBef>
              <a:spcAft>
                <a:spcPts val="0"/>
              </a:spcAft>
              <a:buSzPts val="2800"/>
              <a:buNone/>
            </a:pPr>
            <a:r>
              <a:rPr lang="ru" sz="2400">
                <a:solidFill>
                  <a:schemeClr val="dk1"/>
                </a:solidFill>
              </a:rPr>
              <a:t>- </a:t>
            </a:r>
            <a:r>
              <a:rPr lang="ru" sz="2400">
                <a:solidFill>
                  <a:schemeClr val="dk1"/>
                </a:solidFill>
                <a:latin typeface="Times New Roman"/>
                <a:ea typeface="Times New Roman"/>
                <a:cs typeface="Times New Roman"/>
                <a:sym typeface="Times New Roman"/>
              </a:rPr>
              <a:t>ароматты қосылыстардың құрылымын анықтау; </a:t>
            </a:r>
            <a:endParaRPr sz="2400">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800"/>
              <a:buNone/>
            </a:pPr>
            <a:r>
              <a:rPr lang="ru" sz="2400">
                <a:solidFill>
                  <a:schemeClr val="dk1"/>
                </a:solidFill>
                <a:latin typeface="Times New Roman"/>
                <a:ea typeface="Times New Roman"/>
                <a:cs typeface="Times New Roman"/>
                <a:sym typeface="Times New Roman"/>
              </a:rPr>
              <a:t>-ароматты қосылыстардағы резонанстың маңыздылығын және қызметін түсіндіру; </a:t>
            </a:r>
            <a:endParaRPr sz="2400">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800"/>
              <a:buNone/>
            </a:pPr>
            <a:r>
              <a:rPr lang="ru" sz="2400">
                <a:solidFill>
                  <a:schemeClr val="dk1"/>
                </a:solidFill>
                <a:latin typeface="Times New Roman"/>
                <a:ea typeface="Times New Roman"/>
                <a:cs typeface="Times New Roman"/>
                <a:sym typeface="Times New Roman"/>
              </a:rPr>
              <a:t>-жай қарапайым моноорынбасқан немесе диорынбасқан ароматты қосылыстарды атау; </a:t>
            </a:r>
            <a:endParaRPr sz="2400">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800"/>
              <a:buNone/>
            </a:pPr>
            <a:r>
              <a:rPr lang="ru" sz="2400">
                <a:solidFill>
                  <a:schemeClr val="dk1"/>
                </a:solidFill>
                <a:latin typeface="Times New Roman"/>
                <a:ea typeface="Times New Roman"/>
                <a:cs typeface="Times New Roman"/>
                <a:sym typeface="Times New Roman"/>
              </a:rPr>
              <a:t>-концентрлі HNO</a:t>
            </a:r>
            <a:r>
              <a:rPr lang="ru" sz="2400" baseline="-25000">
                <a:solidFill>
                  <a:schemeClr val="dk1"/>
                </a:solidFill>
                <a:latin typeface="Times New Roman"/>
                <a:ea typeface="Times New Roman"/>
                <a:cs typeface="Times New Roman"/>
                <a:sym typeface="Times New Roman"/>
              </a:rPr>
              <a:t>3</a:t>
            </a:r>
            <a:r>
              <a:rPr lang="ru" sz="2400">
                <a:solidFill>
                  <a:schemeClr val="dk1"/>
                </a:solidFill>
                <a:latin typeface="Times New Roman"/>
                <a:ea typeface="Times New Roman"/>
                <a:cs typeface="Times New Roman"/>
                <a:sym typeface="Times New Roman"/>
              </a:rPr>
              <a:t>, Cl</a:t>
            </a:r>
            <a:r>
              <a:rPr lang="ru" sz="2400" baseline="-25000">
                <a:solidFill>
                  <a:schemeClr val="dk1"/>
                </a:solidFill>
                <a:latin typeface="Times New Roman"/>
                <a:ea typeface="Times New Roman"/>
                <a:cs typeface="Times New Roman"/>
                <a:sym typeface="Times New Roman"/>
              </a:rPr>
              <a:t>2</a:t>
            </a:r>
            <a:r>
              <a:rPr lang="ru" sz="2400">
                <a:solidFill>
                  <a:schemeClr val="dk1"/>
                </a:solidFill>
                <a:latin typeface="Times New Roman"/>
                <a:ea typeface="Times New Roman"/>
                <a:cs typeface="Times New Roman"/>
                <a:sym typeface="Times New Roman"/>
              </a:rPr>
              <a:t>, Br</a:t>
            </a:r>
            <a:r>
              <a:rPr lang="ru" sz="2400" baseline="-25000">
                <a:solidFill>
                  <a:schemeClr val="dk1"/>
                </a:solidFill>
                <a:latin typeface="Times New Roman"/>
                <a:ea typeface="Times New Roman"/>
                <a:cs typeface="Times New Roman"/>
                <a:sym typeface="Times New Roman"/>
              </a:rPr>
              <a:t>2</a:t>
            </a:r>
            <a:r>
              <a:rPr lang="ru" sz="2400">
                <a:solidFill>
                  <a:schemeClr val="dk1"/>
                </a:solidFill>
                <a:latin typeface="Times New Roman"/>
                <a:ea typeface="Times New Roman"/>
                <a:cs typeface="Times New Roman"/>
                <a:sym typeface="Times New Roman"/>
              </a:rPr>
              <a:t> немесе концентрлі H</a:t>
            </a:r>
            <a:r>
              <a:rPr lang="ru" sz="2400" baseline="-25000">
                <a:solidFill>
                  <a:schemeClr val="dk1"/>
                </a:solidFill>
                <a:latin typeface="Times New Roman"/>
                <a:ea typeface="Times New Roman"/>
                <a:cs typeface="Times New Roman"/>
                <a:sym typeface="Times New Roman"/>
              </a:rPr>
              <a:t>2</a:t>
            </a:r>
            <a:r>
              <a:rPr lang="ru" sz="2400">
                <a:solidFill>
                  <a:schemeClr val="dk1"/>
                </a:solidFill>
                <a:latin typeface="Times New Roman"/>
                <a:ea typeface="Times New Roman"/>
                <a:cs typeface="Times New Roman"/>
                <a:sym typeface="Times New Roman"/>
              </a:rPr>
              <a:t>SO</a:t>
            </a:r>
            <a:r>
              <a:rPr lang="ru" sz="2400" baseline="-25000">
                <a:solidFill>
                  <a:schemeClr val="dk1"/>
                </a:solidFill>
                <a:latin typeface="Times New Roman"/>
                <a:ea typeface="Times New Roman"/>
                <a:cs typeface="Times New Roman"/>
                <a:sym typeface="Times New Roman"/>
              </a:rPr>
              <a:t>4</a:t>
            </a:r>
            <a:r>
              <a:rPr lang="ru" sz="2400">
                <a:solidFill>
                  <a:schemeClr val="dk1"/>
                </a:solidFill>
                <a:latin typeface="Times New Roman"/>
                <a:ea typeface="Times New Roman"/>
                <a:cs typeface="Times New Roman"/>
                <a:sym typeface="Times New Roman"/>
              </a:rPr>
              <a:t>-мен ароматты қосылыстардың реакциясы арқылы алынған өнімдерді болжау; -ароматтылық және резонансты және ароматты қосылысты маңыздылығын анықтау және тану; </a:t>
            </a:r>
            <a:endParaRPr sz="2400">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800"/>
              <a:buNone/>
            </a:pPr>
            <a:r>
              <a:rPr lang="ru" sz="2400">
                <a:solidFill>
                  <a:schemeClr val="dk1"/>
                </a:solidFill>
                <a:latin typeface="Times New Roman"/>
                <a:ea typeface="Times New Roman"/>
                <a:cs typeface="Times New Roman"/>
                <a:sym typeface="Times New Roman"/>
              </a:rPr>
              <a:t>-Хюккель ережесін түсіну және қолдану.</a:t>
            </a:r>
            <a:endParaRPr sz="2400">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800"/>
              <a:buNone/>
            </a:pPr>
            <a:endParaRPr sz="2400">
              <a:solidFill>
                <a:schemeClr val="dk1"/>
              </a:solidFill>
            </a:endParaRPr>
          </a:p>
        </p:txBody>
      </p:sp>
      <p:sp>
        <p:nvSpPr>
          <p:cNvPr id="232" name="Google Shape;232;p51"/>
          <p:cNvSpPr txBox="1">
            <a:spLocks noGrp="1"/>
          </p:cNvSpPr>
          <p:nvPr>
            <p:ph type="ctrTitle"/>
          </p:nvPr>
        </p:nvSpPr>
        <p:spPr>
          <a:xfrm>
            <a:off x="165775" y="81475"/>
            <a:ext cx="8520600" cy="5100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Clr>
                <a:schemeClr val="dk1"/>
              </a:buClr>
              <a:buSzPts val="1100"/>
              <a:buFont typeface="Arial"/>
              <a:buNone/>
            </a:pPr>
            <a:r>
              <a:rPr lang="ru" sz="2400" b="1">
                <a:latin typeface="Book Antiqua"/>
                <a:ea typeface="Book Antiqua"/>
                <a:cs typeface="Book Antiqua"/>
                <a:sym typeface="Book Antiqua"/>
              </a:rPr>
              <a:t>Лекция соңында сіз келесі мәліметтерді игере аласыз:</a:t>
            </a:r>
            <a:endParaRPr sz="3200" b="1">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8"/>
          <p:cNvSpPr txBox="1">
            <a:spLocks noGrp="1"/>
          </p:cNvSpPr>
          <p:nvPr>
            <p:ph type="title"/>
          </p:nvPr>
        </p:nvSpPr>
        <p:spPr>
          <a:xfrm>
            <a:off x="797300" y="145125"/>
            <a:ext cx="7775700" cy="70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u"/>
              <a:t>Дірілдеу</a:t>
            </a:r>
            <a:endParaRPr/>
          </a:p>
        </p:txBody>
      </p:sp>
      <p:pic>
        <p:nvPicPr>
          <p:cNvPr id="447" name="Google Shape;447;p78"/>
          <p:cNvPicPr preferRelativeResize="0"/>
          <p:nvPr/>
        </p:nvPicPr>
        <p:blipFill rotWithShape="1">
          <a:blip r:embed="rId3">
            <a:alphaModFix/>
          </a:blip>
          <a:srcRect/>
          <a:stretch/>
        </p:blipFill>
        <p:spPr>
          <a:xfrm>
            <a:off x="1410925" y="847713"/>
            <a:ext cx="6800850" cy="4295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9"/>
          <p:cNvSpPr txBox="1">
            <a:spLocks noGrp="1"/>
          </p:cNvSpPr>
          <p:nvPr>
            <p:ph type="title"/>
          </p:nvPr>
        </p:nvSpPr>
        <p:spPr>
          <a:xfrm>
            <a:off x="490250" y="297750"/>
            <a:ext cx="7392000" cy="74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ru"/>
              <a:t>Questions:</a:t>
            </a:r>
            <a:endParaRPr/>
          </a:p>
        </p:txBody>
      </p:sp>
      <p:sp>
        <p:nvSpPr>
          <p:cNvPr id="453" name="Google Shape;453;p79"/>
          <p:cNvSpPr txBox="1"/>
          <p:nvPr/>
        </p:nvSpPr>
        <p:spPr>
          <a:xfrm>
            <a:off x="333175" y="1225025"/>
            <a:ext cx="8367900" cy="3736200"/>
          </a:xfrm>
          <a:prstGeom prst="rect">
            <a:avLst/>
          </a:prstGeom>
          <a:noFill/>
          <a:ln>
            <a:noFill/>
          </a:ln>
        </p:spPr>
        <p:txBody>
          <a:bodyPr spcFirstLastPara="1" wrap="square" lIns="91425" tIns="91425" rIns="91425" bIns="91425" anchor="t" anchorCtr="0">
            <a:noAutofit/>
          </a:bodyPr>
          <a:lstStyle/>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Кетамин қайда және қалай қолданылады?</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Кетаминді қауіпсіз пайдалану керек пе?</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Кетаминді пайдалану заңды ма?</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Кетаминнің жанама әсері қандай?</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Бұл ЧС-ға қалай әсер етеді (жүрек жиырылу жиілігі)?</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Кетамин депрессияны емдеу үшін қолданылады ма?</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Неге ол "валиум мысық"деп аталады?</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Кетамин тыныс алу жиілігін төмендетеді ма ? </a:t>
            </a:r>
            <a:endParaRPr sz="1900" b="0" i="0" u="none" strike="noStrike" cap="none">
              <a:solidFill>
                <a:srgbClr val="000000"/>
              </a:solidFill>
              <a:latin typeface="Arial"/>
              <a:ea typeface="Arial"/>
              <a:cs typeface="Arial"/>
              <a:sym typeface="Arial"/>
            </a:endParaRPr>
          </a:p>
          <a:p>
            <a:pPr marL="457200" marR="0" lvl="0" indent="-349250" algn="just" rtl="0">
              <a:lnSpc>
                <a:spcPct val="100000"/>
              </a:lnSpc>
              <a:spcBef>
                <a:spcPts val="0"/>
              </a:spcBef>
              <a:spcAft>
                <a:spcPts val="0"/>
              </a:spcAft>
              <a:buClr>
                <a:srgbClr val="000000"/>
              </a:buClr>
              <a:buSzPts val="1900"/>
              <a:buFont typeface="Arial"/>
              <a:buAutoNum type="arabicPeriod"/>
            </a:pPr>
            <a:r>
              <a:rPr lang="ru" sz="1900" b="0" i="0" u="none" strike="noStrike" cap="none">
                <a:solidFill>
                  <a:srgbClr val="000000"/>
                </a:solidFill>
                <a:latin typeface="Arial"/>
                <a:ea typeface="Arial"/>
                <a:cs typeface="Arial"/>
                <a:sym typeface="Arial"/>
              </a:rPr>
              <a:t>Неге кетамин анестезия ретінде жалғыз пайдаланылмайды? кетаминнің басқа да ықтимал медициналық қолдануларын, әсіресе депрессияны емдеу, өзіне-өзі қол жұмсаудың және заттарды тұтынудың бұзылуының алдын алу салаларында 3</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a:t>Әдебиет</a:t>
            </a:r>
            <a:endParaRPr/>
          </a:p>
        </p:txBody>
      </p:sp>
      <p:sp>
        <p:nvSpPr>
          <p:cNvPr id="238" name="Google Shape;238;p52"/>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2400">
              <a:solidFill>
                <a:schemeClr val="dk1"/>
              </a:solidFill>
            </a:endParaRPr>
          </a:p>
          <a:p>
            <a:pPr marL="457200" lvl="0" indent="-381000" algn="just" rtl="0">
              <a:lnSpc>
                <a:spcPct val="100000"/>
              </a:lnSpc>
              <a:spcBef>
                <a:spcPts val="0"/>
              </a:spcBef>
              <a:spcAft>
                <a:spcPts val="0"/>
              </a:spcAft>
              <a:buClr>
                <a:schemeClr val="dk1"/>
              </a:buClr>
              <a:buSzPts val="2400"/>
              <a:buAutoNum type="arabicPeriod"/>
            </a:pPr>
            <a:r>
              <a:rPr lang="ru" sz="2400">
                <a:solidFill>
                  <a:schemeClr val="dk1"/>
                </a:solidFill>
                <a:latin typeface="Times New Roman"/>
                <a:ea typeface="Times New Roman"/>
                <a:cs typeface="Times New Roman"/>
                <a:sym typeface="Times New Roman"/>
              </a:rPr>
              <a:t>В.П. Черных, </a:t>
            </a:r>
            <a:r>
              <a:rPr lang="ru" sz="2400">
                <a:solidFill>
                  <a:schemeClr val="dk1"/>
                </a:solidFill>
                <a:highlight>
                  <a:srgbClr val="FFFFFF"/>
                </a:highlight>
                <a:latin typeface="Times New Roman"/>
                <a:ea typeface="Times New Roman"/>
                <a:cs typeface="Times New Roman"/>
                <a:sym typeface="Times New Roman"/>
              </a:rPr>
              <a:t>б.</a:t>
            </a:r>
            <a:r>
              <a:rPr lang="ru" sz="2400">
                <a:solidFill>
                  <a:schemeClr val="dk1"/>
                </a:solidFill>
                <a:latin typeface="Times New Roman"/>
                <a:ea typeface="Times New Roman"/>
                <a:cs typeface="Times New Roman"/>
                <a:sym typeface="Times New Roman"/>
              </a:rPr>
              <a:t> 198-222, 537-636; ОХ, под ред Н.А. Тюкавкиной, Кн. 1: </a:t>
            </a:r>
            <a:r>
              <a:rPr lang="ru" sz="2400">
                <a:solidFill>
                  <a:schemeClr val="dk1"/>
                </a:solidFill>
                <a:highlight>
                  <a:srgbClr val="FFFFFF"/>
                </a:highlight>
                <a:latin typeface="Times New Roman"/>
                <a:ea typeface="Times New Roman"/>
                <a:cs typeface="Times New Roman"/>
                <a:sym typeface="Times New Roman"/>
              </a:rPr>
              <a:t>б.</a:t>
            </a:r>
            <a:r>
              <a:rPr lang="ru" sz="2400">
                <a:solidFill>
                  <a:schemeClr val="dk1"/>
                </a:solidFill>
                <a:latin typeface="Times New Roman"/>
                <a:ea typeface="Times New Roman"/>
                <a:cs typeface="Times New Roman"/>
                <a:sym typeface="Times New Roman"/>
              </a:rPr>
              <a:t> 249-293.</a:t>
            </a:r>
            <a:endParaRPr sz="2400">
              <a:solidFill>
                <a:schemeClr val="dk1"/>
              </a:solidFill>
            </a:endParaRPr>
          </a:p>
          <a:p>
            <a:pPr marL="0" lvl="0" indent="0" algn="ctr" rtl="0">
              <a:lnSpc>
                <a:spcPct val="100000"/>
              </a:lnSpc>
              <a:spcBef>
                <a:spcPts val="0"/>
              </a:spcBef>
              <a:spcAft>
                <a:spcPts val="0"/>
              </a:spcAft>
              <a:buSzPts val="2800"/>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3"/>
          <p:cNvSpPr txBox="1">
            <a:spLocks noGrp="1"/>
          </p:cNvSpPr>
          <p:nvPr>
            <p:ph type="ctrTitle"/>
          </p:nvPr>
        </p:nvSpPr>
        <p:spPr>
          <a:xfrm>
            <a:off x="243175" y="196050"/>
            <a:ext cx="8520600" cy="563700"/>
          </a:xfrm>
          <a:prstGeom prst="rect">
            <a:avLst/>
          </a:prstGeom>
          <a:noFill/>
          <a:ln>
            <a:noFill/>
          </a:ln>
        </p:spPr>
        <p:txBody>
          <a:bodyPr spcFirstLastPara="1" wrap="square" lIns="91425" tIns="91425" rIns="91425" bIns="91425" anchor="b" anchorCtr="0">
            <a:noAutofit/>
          </a:bodyPr>
          <a:lstStyle/>
          <a:p>
            <a:pPr marL="457200" lvl="0" indent="-400050" algn="just" rtl="0">
              <a:lnSpc>
                <a:spcPct val="100000"/>
              </a:lnSpc>
              <a:spcBef>
                <a:spcPts val="0"/>
              </a:spcBef>
              <a:spcAft>
                <a:spcPts val="0"/>
              </a:spcAft>
              <a:buClr>
                <a:schemeClr val="dk1"/>
              </a:buClr>
              <a:buSzPts val="2700"/>
              <a:buChar char="❏"/>
            </a:pPr>
            <a:r>
              <a:rPr lang="ru" sz="1700" b="1"/>
              <a:t>- </a:t>
            </a:r>
            <a:r>
              <a:rPr lang="ru" sz="2400" b="1"/>
              <a:t>Ароматты қосылыстар</a:t>
            </a:r>
            <a:endParaRPr sz="5400" b="1"/>
          </a:p>
        </p:txBody>
      </p:sp>
      <p:pic>
        <p:nvPicPr>
          <p:cNvPr id="244" name="Google Shape;244;p53"/>
          <p:cNvPicPr preferRelativeResize="0"/>
          <p:nvPr/>
        </p:nvPicPr>
        <p:blipFill rotWithShape="1">
          <a:blip r:embed="rId3">
            <a:alphaModFix/>
          </a:blip>
          <a:srcRect/>
          <a:stretch/>
        </p:blipFill>
        <p:spPr>
          <a:xfrm>
            <a:off x="152400" y="1089625"/>
            <a:ext cx="6705975" cy="335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4"/>
          <p:cNvSpPr txBox="1">
            <a:spLocks noGrp="1"/>
          </p:cNvSpPr>
          <p:nvPr>
            <p:ph type="ctrTitle"/>
          </p:nvPr>
        </p:nvSpPr>
        <p:spPr>
          <a:xfrm>
            <a:off x="311700" y="134975"/>
            <a:ext cx="8520600" cy="656400"/>
          </a:xfrm>
          <a:prstGeom prst="rect">
            <a:avLst/>
          </a:prstGeom>
          <a:noFill/>
          <a:ln>
            <a:noFill/>
          </a:ln>
        </p:spPr>
        <p:txBody>
          <a:bodyPr spcFirstLastPara="1" wrap="square" lIns="91425" tIns="91425" rIns="91425" bIns="91425" anchor="b" anchorCtr="0">
            <a:noAutofit/>
          </a:bodyPr>
          <a:lstStyle/>
          <a:p>
            <a:pPr marL="457200" lvl="0" indent="-400050" algn="just" rtl="0">
              <a:lnSpc>
                <a:spcPct val="100000"/>
              </a:lnSpc>
              <a:spcBef>
                <a:spcPts val="0"/>
              </a:spcBef>
              <a:spcAft>
                <a:spcPts val="0"/>
              </a:spcAft>
              <a:buClr>
                <a:schemeClr val="dk1"/>
              </a:buClr>
              <a:buSzPts val="2700"/>
              <a:buChar char="❏"/>
            </a:pPr>
            <a:r>
              <a:rPr lang="ru" sz="1800" b="1"/>
              <a:t>- Ароматты қосылыстар</a:t>
            </a:r>
            <a:r>
              <a:rPr lang="ru" sz="1700" b="1"/>
              <a:t> және бензол құрылысы </a:t>
            </a:r>
            <a:endParaRPr sz="5400" b="1"/>
          </a:p>
        </p:txBody>
      </p:sp>
      <p:pic>
        <p:nvPicPr>
          <p:cNvPr id="250" name="Google Shape;250;p54"/>
          <p:cNvPicPr preferRelativeResize="0"/>
          <p:nvPr/>
        </p:nvPicPr>
        <p:blipFill rotWithShape="1">
          <a:blip r:embed="rId3">
            <a:alphaModFix/>
          </a:blip>
          <a:srcRect/>
          <a:stretch/>
        </p:blipFill>
        <p:spPr>
          <a:xfrm>
            <a:off x="842766" y="942975"/>
            <a:ext cx="5603334" cy="1446612"/>
          </a:xfrm>
          <a:prstGeom prst="rect">
            <a:avLst/>
          </a:prstGeom>
          <a:noFill/>
          <a:ln>
            <a:noFill/>
          </a:ln>
        </p:spPr>
      </p:pic>
      <p:sp>
        <p:nvSpPr>
          <p:cNvPr id="251" name="Google Shape;251;p54"/>
          <p:cNvSpPr txBox="1">
            <a:spLocks noGrp="1"/>
          </p:cNvSpPr>
          <p:nvPr>
            <p:ph type="subTitle" idx="1"/>
          </p:nvPr>
        </p:nvSpPr>
        <p:spPr>
          <a:xfrm>
            <a:off x="311700" y="2294725"/>
            <a:ext cx="6591900" cy="4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sz="2000" b="1">
                <a:solidFill>
                  <a:schemeClr val="dk1"/>
                </a:solidFill>
              </a:rPr>
              <a:t>Гибридтің делокализацияланған құрылымы</a:t>
            </a:r>
            <a:endParaRPr sz="3000"/>
          </a:p>
        </p:txBody>
      </p:sp>
      <p:pic>
        <p:nvPicPr>
          <p:cNvPr id="252" name="Google Shape;252;p54"/>
          <p:cNvPicPr preferRelativeResize="0"/>
          <p:nvPr/>
        </p:nvPicPr>
        <p:blipFill rotWithShape="1">
          <a:blip r:embed="rId4">
            <a:alphaModFix/>
          </a:blip>
          <a:srcRect/>
          <a:stretch/>
        </p:blipFill>
        <p:spPr>
          <a:xfrm>
            <a:off x="7002900" y="211750"/>
            <a:ext cx="2095500" cy="3181350"/>
          </a:xfrm>
          <a:prstGeom prst="rect">
            <a:avLst/>
          </a:prstGeom>
          <a:noFill/>
          <a:ln>
            <a:noFill/>
          </a:ln>
        </p:spPr>
      </p:pic>
      <p:sp>
        <p:nvSpPr>
          <p:cNvPr id="253" name="Google Shape;253;p54"/>
          <p:cNvSpPr txBox="1"/>
          <p:nvPr/>
        </p:nvSpPr>
        <p:spPr>
          <a:xfrm>
            <a:off x="6903600" y="3342675"/>
            <a:ext cx="2279400" cy="14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0" i="0" u="none" strike="noStrike" cap="none">
                <a:solidFill>
                  <a:srgbClr val="000000"/>
                </a:solidFill>
                <a:latin typeface="Arial"/>
                <a:ea typeface="Arial"/>
                <a:cs typeface="Arial"/>
                <a:sym typeface="Arial"/>
              </a:rPr>
              <a:t>1865 жылы А. Кекуле бензолдың құрылымдық формуласын ұсынды Бензол тегіс молекула</a:t>
            </a:r>
            <a:endParaRPr sz="1500" b="0" i="0" u="none" strike="noStrike" cap="none">
              <a:solidFill>
                <a:schemeClr val="dk1"/>
              </a:solidFill>
              <a:latin typeface="Arial"/>
              <a:ea typeface="Arial"/>
              <a:cs typeface="Arial"/>
              <a:sym typeface="Arial"/>
            </a:endParaRPr>
          </a:p>
        </p:txBody>
      </p:sp>
      <p:pic>
        <p:nvPicPr>
          <p:cNvPr id="254" name="Google Shape;254;p54"/>
          <p:cNvPicPr preferRelativeResize="0"/>
          <p:nvPr/>
        </p:nvPicPr>
        <p:blipFill rotWithShape="1">
          <a:blip r:embed="rId5">
            <a:alphaModFix/>
          </a:blip>
          <a:srcRect/>
          <a:stretch/>
        </p:blipFill>
        <p:spPr>
          <a:xfrm>
            <a:off x="4360413" y="3164488"/>
            <a:ext cx="2543175" cy="1666875"/>
          </a:xfrm>
          <a:prstGeom prst="rect">
            <a:avLst/>
          </a:prstGeom>
          <a:noFill/>
          <a:ln>
            <a:noFill/>
          </a:ln>
        </p:spPr>
      </p:pic>
      <p:pic>
        <p:nvPicPr>
          <p:cNvPr id="255" name="Google Shape;255;p54"/>
          <p:cNvPicPr preferRelativeResize="0"/>
          <p:nvPr/>
        </p:nvPicPr>
        <p:blipFill rotWithShape="1">
          <a:blip r:embed="rId6">
            <a:alphaModFix/>
          </a:blip>
          <a:srcRect/>
          <a:stretch/>
        </p:blipFill>
        <p:spPr>
          <a:xfrm>
            <a:off x="226125" y="2859700"/>
            <a:ext cx="3854549" cy="205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5"/>
          <p:cNvSpPr txBox="1">
            <a:spLocks noGrp="1"/>
          </p:cNvSpPr>
          <p:nvPr>
            <p:ph type="ctrTitle"/>
          </p:nvPr>
        </p:nvSpPr>
        <p:spPr>
          <a:xfrm>
            <a:off x="147350" y="153000"/>
            <a:ext cx="8520600" cy="537000"/>
          </a:xfrm>
          <a:prstGeom prst="rect">
            <a:avLst/>
          </a:prstGeom>
          <a:noFill/>
          <a:ln>
            <a:noFill/>
          </a:ln>
        </p:spPr>
        <p:txBody>
          <a:bodyPr spcFirstLastPara="1" wrap="square" lIns="91425" tIns="91425" rIns="91425" bIns="91425" anchor="b" anchorCtr="0">
            <a:noAutofit/>
          </a:bodyPr>
          <a:lstStyle/>
          <a:p>
            <a:pPr marL="457200" lvl="0" indent="-400050" algn="just" rtl="0">
              <a:lnSpc>
                <a:spcPct val="100000"/>
              </a:lnSpc>
              <a:spcBef>
                <a:spcPts val="0"/>
              </a:spcBef>
              <a:spcAft>
                <a:spcPts val="0"/>
              </a:spcAft>
              <a:buClr>
                <a:schemeClr val="dk1"/>
              </a:buClr>
              <a:buSzPts val="2700"/>
              <a:buChar char="❏"/>
            </a:pPr>
            <a:r>
              <a:rPr lang="ru" sz="1700" b="1"/>
              <a:t>-  </a:t>
            </a:r>
            <a:r>
              <a:rPr lang="ru" sz="2400" b="1"/>
              <a:t>Ароматты қосылыстардың аталуы</a:t>
            </a:r>
            <a:endParaRPr sz="5400" b="1"/>
          </a:p>
        </p:txBody>
      </p:sp>
      <p:sp>
        <p:nvSpPr>
          <p:cNvPr id="261" name="Google Shape;261;p55"/>
          <p:cNvSpPr txBox="1">
            <a:spLocks noGrp="1"/>
          </p:cNvSpPr>
          <p:nvPr>
            <p:ph type="subTitle" idx="1"/>
          </p:nvPr>
        </p:nvSpPr>
        <p:spPr>
          <a:xfrm>
            <a:off x="147350" y="911475"/>
            <a:ext cx="5447700" cy="102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Clr>
                <a:schemeClr val="dk1"/>
              </a:buClr>
              <a:buSzPts val="1100"/>
              <a:buFont typeface="Arial"/>
              <a:buNone/>
            </a:pPr>
            <a:r>
              <a:rPr lang="ru" sz="2400">
                <a:solidFill>
                  <a:schemeClr val="dk1"/>
                </a:solidFill>
              </a:rPr>
              <a:t>Функционалдық топ жұрнақ = </a:t>
            </a:r>
            <a:r>
              <a:rPr lang="ru" sz="2400">
                <a:solidFill>
                  <a:srgbClr val="990032"/>
                </a:solidFill>
              </a:rPr>
              <a:t>бензол</a:t>
            </a:r>
            <a:endParaRPr sz="2400">
              <a:solidFill>
                <a:srgbClr val="990032"/>
              </a:solidFill>
            </a:endParaRPr>
          </a:p>
          <a:p>
            <a:pPr marL="0" lvl="0" indent="0" algn="l" rtl="0">
              <a:lnSpc>
                <a:spcPct val="115000"/>
              </a:lnSpc>
              <a:spcBef>
                <a:spcPts val="700"/>
              </a:spcBef>
              <a:spcAft>
                <a:spcPts val="0"/>
              </a:spcAft>
              <a:buClr>
                <a:schemeClr val="dk1"/>
              </a:buClr>
              <a:buSzPts val="1100"/>
              <a:buFont typeface="Arial"/>
              <a:buNone/>
            </a:pPr>
            <a:r>
              <a:rPr lang="ru" sz="2400">
                <a:solidFill>
                  <a:schemeClr val="dk1"/>
                </a:solidFill>
              </a:rPr>
              <a:t>Функционалдық топ жалғау= </a:t>
            </a:r>
            <a:r>
              <a:rPr lang="ru" sz="2400">
                <a:solidFill>
                  <a:srgbClr val="990032"/>
                </a:solidFill>
              </a:rPr>
              <a:t>фенил</a:t>
            </a:r>
            <a:endParaRPr sz="2400">
              <a:solidFill>
                <a:srgbClr val="990032"/>
              </a:solidFill>
            </a:endParaRPr>
          </a:p>
          <a:p>
            <a:pPr marL="0" lvl="0" indent="0" algn="ctr" rtl="0">
              <a:lnSpc>
                <a:spcPct val="100000"/>
              </a:lnSpc>
              <a:spcBef>
                <a:spcPts val="0"/>
              </a:spcBef>
              <a:spcAft>
                <a:spcPts val="0"/>
              </a:spcAft>
              <a:buSzPts val="2800"/>
              <a:buNone/>
            </a:pPr>
            <a:endParaRPr/>
          </a:p>
        </p:txBody>
      </p:sp>
      <p:pic>
        <p:nvPicPr>
          <p:cNvPr id="262" name="Google Shape;262;p55"/>
          <p:cNvPicPr preferRelativeResize="0"/>
          <p:nvPr/>
        </p:nvPicPr>
        <p:blipFill rotWithShape="1">
          <a:blip r:embed="rId3">
            <a:alphaModFix/>
          </a:blip>
          <a:srcRect/>
          <a:stretch/>
        </p:blipFill>
        <p:spPr>
          <a:xfrm>
            <a:off x="5763619" y="760400"/>
            <a:ext cx="3178681" cy="1769575"/>
          </a:xfrm>
          <a:prstGeom prst="rect">
            <a:avLst/>
          </a:prstGeom>
          <a:noFill/>
          <a:ln>
            <a:noFill/>
          </a:ln>
        </p:spPr>
      </p:pic>
      <p:pic>
        <p:nvPicPr>
          <p:cNvPr id="263" name="Google Shape;263;p55"/>
          <p:cNvPicPr preferRelativeResize="0"/>
          <p:nvPr/>
        </p:nvPicPr>
        <p:blipFill rotWithShape="1">
          <a:blip r:embed="rId4">
            <a:alphaModFix/>
          </a:blip>
          <a:srcRect l="51035"/>
          <a:stretch/>
        </p:blipFill>
        <p:spPr>
          <a:xfrm>
            <a:off x="6641000" y="2963375"/>
            <a:ext cx="2379175" cy="2151650"/>
          </a:xfrm>
          <a:prstGeom prst="rect">
            <a:avLst/>
          </a:prstGeom>
          <a:noFill/>
          <a:ln>
            <a:noFill/>
          </a:ln>
        </p:spPr>
      </p:pic>
      <p:pic>
        <p:nvPicPr>
          <p:cNvPr id="264" name="Google Shape;264;p55" descr="Картинки по запросу disubstituted aromatic compounds"/>
          <p:cNvPicPr preferRelativeResize="0"/>
          <p:nvPr/>
        </p:nvPicPr>
        <p:blipFill rotWithShape="1">
          <a:blip r:embed="rId5">
            <a:alphaModFix/>
          </a:blip>
          <a:srcRect/>
          <a:stretch/>
        </p:blipFill>
        <p:spPr>
          <a:xfrm>
            <a:off x="62575" y="2617350"/>
            <a:ext cx="6223700" cy="2324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56"/>
          <p:cNvPicPr preferRelativeResize="0">
            <a:picLocks noGrp="1"/>
          </p:cNvPicPr>
          <p:nvPr>
            <p:ph type="body" idx="1"/>
          </p:nvPr>
        </p:nvPicPr>
        <p:blipFill rotWithShape="1">
          <a:blip r:embed="rId3">
            <a:alphaModFix/>
          </a:blip>
          <a:srcRect/>
          <a:stretch/>
        </p:blipFill>
        <p:spPr>
          <a:xfrm>
            <a:off x="685800" y="1066800"/>
            <a:ext cx="7902000" cy="1264200"/>
          </a:xfrm>
          <a:prstGeom prst="rect">
            <a:avLst/>
          </a:prstGeom>
          <a:noFill/>
          <a:ln>
            <a:noFill/>
          </a:ln>
        </p:spPr>
      </p:pic>
      <p:pic>
        <p:nvPicPr>
          <p:cNvPr id="270" name="Google Shape;270;p56"/>
          <p:cNvPicPr preferRelativeResize="0">
            <a:picLocks noGrp="1"/>
          </p:cNvPicPr>
          <p:nvPr>
            <p:ph type="body" idx="2"/>
          </p:nvPr>
        </p:nvPicPr>
        <p:blipFill rotWithShape="1">
          <a:blip r:embed="rId4">
            <a:alphaModFix/>
          </a:blip>
          <a:srcRect/>
          <a:stretch/>
        </p:blipFill>
        <p:spPr>
          <a:xfrm>
            <a:off x="685800" y="3371850"/>
            <a:ext cx="7838700" cy="1264200"/>
          </a:xfrm>
          <a:prstGeom prst="rect">
            <a:avLst/>
          </a:prstGeom>
          <a:noFill/>
          <a:ln>
            <a:noFill/>
          </a:ln>
        </p:spPr>
      </p:pic>
      <p:sp>
        <p:nvSpPr>
          <p:cNvPr id="271" name="Google Shape;271;p56"/>
          <p:cNvSpPr txBox="1"/>
          <p:nvPr/>
        </p:nvSpPr>
        <p:spPr>
          <a:xfrm>
            <a:off x="1143000" y="2628900"/>
            <a:ext cx="5746800" cy="389400"/>
          </a:xfrm>
          <a:prstGeom prst="rect">
            <a:avLst/>
          </a:prstGeom>
          <a:noFill/>
          <a:ln>
            <a:noFill/>
          </a:ln>
        </p:spPr>
        <p:txBody>
          <a:bodyPr spcFirstLastPara="1" wrap="square" lIns="91425" tIns="45700" rIns="91425" bIns="45700" anchor="t" anchorCtr="0">
            <a:noAutofit/>
          </a:bodyPr>
          <a:lstStyle/>
          <a:p>
            <a:pPr marL="457200" marR="0" lvl="0" indent="-400050" algn="just" rtl="0">
              <a:lnSpc>
                <a:spcPct val="100000"/>
              </a:lnSpc>
              <a:spcBef>
                <a:spcPts val="0"/>
              </a:spcBef>
              <a:spcAft>
                <a:spcPts val="0"/>
              </a:spcAft>
              <a:buClr>
                <a:schemeClr val="dk1"/>
              </a:buClr>
              <a:buSzPts val="2700"/>
              <a:buFont typeface="Arial"/>
              <a:buChar char="❏"/>
            </a:pPr>
            <a:r>
              <a:rPr lang="ru" sz="2400" b="1" i="0" u="none" strike="noStrike" cap="none">
                <a:solidFill>
                  <a:schemeClr val="dk1"/>
                </a:solidFill>
                <a:latin typeface="Arial"/>
                <a:ea typeface="Arial"/>
                <a:cs typeface="Arial"/>
                <a:sym typeface="Arial"/>
              </a:rPr>
              <a:t>Ароматты емес қосылыстар</a:t>
            </a:r>
            <a:endParaRPr sz="2800" b="1" i="0" u="none" strike="noStrike" cap="none">
              <a:solidFill>
                <a:schemeClr val="dk1"/>
              </a:solidFill>
              <a:latin typeface="Arial"/>
              <a:ea typeface="Arial"/>
              <a:cs typeface="Arial"/>
              <a:sym typeface="Arial"/>
            </a:endParaRPr>
          </a:p>
        </p:txBody>
      </p:sp>
      <p:sp>
        <p:nvSpPr>
          <p:cNvPr id="272" name="Google Shape;272;p56"/>
          <p:cNvSpPr txBox="1"/>
          <p:nvPr/>
        </p:nvSpPr>
        <p:spPr>
          <a:xfrm>
            <a:off x="999950" y="469750"/>
            <a:ext cx="5661900" cy="389400"/>
          </a:xfrm>
          <a:prstGeom prst="rect">
            <a:avLst/>
          </a:prstGeom>
          <a:noFill/>
          <a:ln>
            <a:noFill/>
          </a:ln>
        </p:spPr>
        <p:txBody>
          <a:bodyPr spcFirstLastPara="1" wrap="square" lIns="91425" tIns="45700" rIns="91425" bIns="45700" anchor="t" anchorCtr="0">
            <a:noAutofit/>
          </a:bodyPr>
          <a:lstStyle/>
          <a:p>
            <a:pPr marL="457200" marR="0" lvl="0" indent="-400050" algn="just" rtl="0">
              <a:lnSpc>
                <a:spcPct val="100000"/>
              </a:lnSpc>
              <a:spcBef>
                <a:spcPts val="0"/>
              </a:spcBef>
              <a:spcAft>
                <a:spcPts val="0"/>
              </a:spcAft>
              <a:buClr>
                <a:schemeClr val="dk1"/>
              </a:buClr>
              <a:buSzPts val="2700"/>
              <a:buFont typeface="Arial"/>
              <a:buChar char="❏"/>
            </a:pPr>
            <a:r>
              <a:rPr lang="ru" sz="2400" b="1" i="0" u="none" strike="noStrike" cap="none">
                <a:solidFill>
                  <a:schemeClr val="dk1"/>
                </a:solidFill>
                <a:latin typeface="Arial"/>
                <a:ea typeface="Arial"/>
                <a:cs typeface="Arial"/>
                <a:sym typeface="Arial"/>
              </a:rPr>
              <a:t>Ароматты қосылыстар</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7"/>
          <p:cNvSpPr txBox="1">
            <a:spLocks noGrp="1"/>
          </p:cNvSpPr>
          <p:nvPr>
            <p:ph type="ctrTitle"/>
          </p:nvPr>
        </p:nvSpPr>
        <p:spPr>
          <a:xfrm>
            <a:off x="311700" y="211175"/>
            <a:ext cx="8520600" cy="597900"/>
          </a:xfrm>
          <a:prstGeom prst="rect">
            <a:avLst/>
          </a:prstGeom>
          <a:noFill/>
          <a:ln>
            <a:noFill/>
          </a:ln>
        </p:spPr>
        <p:txBody>
          <a:bodyPr spcFirstLastPara="1" wrap="square" lIns="91425" tIns="91425" rIns="91425" bIns="91425" anchor="b" anchorCtr="0">
            <a:noAutofit/>
          </a:bodyPr>
          <a:lstStyle/>
          <a:p>
            <a:pPr marL="457200" lvl="0" indent="-374650" algn="just" rtl="0">
              <a:lnSpc>
                <a:spcPct val="100000"/>
              </a:lnSpc>
              <a:spcBef>
                <a:spcPts val="0"/>
              </a:spcBef>
              <a:spcAft>
                <a:spcPts val="0"/>
              </a:spcAft>
              <a:buClr>
                <a:schemeClr val="dk1"/>
              </a:buClr>
              <a:buSzPts val="2300"/>
              <a:buChar char="❏"/>
            </a:pPr>
            <a:r>
              <a:rPr lang="ru" sz="1700" b="1"/>
              <a:t>- Хюкель ережесін түсіну және қолдану</a:t>
            </a:r>
            <a:endParaRPr sz="5400" b="1"/>
          </a:p>
        </p:txBody>
      </p:sp>
      <p:pic>
        <p:nvPicPr>
          <p:cNvPr id="278" name="Google Shape;278;p57"/>
          <p:cNvPicPr preferRelativeResize="0"/>
          <p:nvPr/>
        </p:nvPicPr>
        <p:blipFill rotWithShape="1">
          <a:blip r:embed="rId3">
            <a:alphaModFix/>
          </a:blip>
          <a:srcRect/>
          <a:stretch/>
        </p:blipFill>
        <p:spPr>
          <a:xfrm>
            <a:off x="152400" y="1418675"/>
            <a:ext cx="2400300" cy="2400300"/>
          </a:xfrm>
          <a:prstGeom prst="rect">
            <a:avLst/>
          </a:prstGeom>
          <a:noFill/>
          <a:ln>
            <a:noFill/>
          </a:ln>
        </p:spPr>
      </p:pic>
      <p:pic>
        <p:nvPicPr>
          <p:cNvPr id="279" name="Google Shape;279;p57"/>
          <p:cNvPicPr preferRelativeResize="0"/>
          <p:nvPr/>
        </p:nvPicPr>
        <p:blipFill rotWithShape="1">
          <a:blip r:embed="rId4">
            <a:alphaModFix/>
          </a:blip>
          <a:srcRect/>
          <a:stretch/>
        </p:blipFill>
        <p:spPr>
          <a:xfrm>
            <a:off x="2628900" y="1190075"/>
            <a:ext cx="1615525" cy="3000275"/>
          </a:xfrm>
          <a:prstGeom prst="rect">
            <a:avLst/>
          </a:prstGeom>
          <a:noFill/>
          <a:ln>
            <a:noFill/>
          </a:ln>
        </p:spPr>
      </p:pic>
      <p:pic>
        <p:nvPicPr>
          <p:cNvPr id="280" name="Google Shape;280;p57" descr="Картинки по запросу Cyclopentadienyl anion"/>
          <p:cNvPicPr preferRelativeResize="0"/>
          <p:nvPr/>
        </p:nvPicPr>
        <p:blipFill rotWithShape="1">
          <a:blip r:embed="rId5">
            <a:alphaModFix/>
          </a:blip>
          <a:srcRect/>
          <a:stretch/>
        </p:blipFill>
        <p:spPr>
          <a:xfrm>
            <a:off x="4823238" y="3026050"/>
            <a:ext cx="1730650" cy="1730650"/>
          </a:xfrm>
          <a:prstGeom prst="rect">
            <a:avLst/>
          </a:prstGeom>
          <a:noFill/>
          <a:ln>
            <a:noFill/>
          </a:ln>
        </p:spPr>
      </p:pic>
      <p:pic>
        <p:nvPicPr>
          <p:cNvPr id="281" name="Google Shape;281;p57"/>
          <p:cNvPicPr preferRelativeResize="0"/>
          <p:nvPr/>
        </p:nvPicPr>
        <p:blipFill rotWithShape="1">
          <a:blip r:embed="rId6">
            <a:alphaModFix/>
          </a:blip>
          <a:srcRect/>
          <a:stretch/>
        </p:blipFill>
        <p:spPr>
          <a:xfrm>
            <a:off x="4572000" y="960945"/>
            <a:ext cx="4369000" cy="2141829"/>
          </a:xfrm>
          <a:prstGeom prst="rect">
            <a:avLst/>
          </a:prstGeom>
          <a:noFill/>
          <a:ln>
            <a:noFill/>
          </a:ln>
        </p:spPr>
      </p:pic>
      <p:pic>
        <p:nvPicPr>
          <p:cNvPr id="282" name="Google Shape;282;p57"/>
          <p:cNvPicPr preferRelativeResize="0"/>
          <p:nvPr/>
        </p:nvPicPr>
        <p:blipFill rotWithShape="1">
          <a:blip r:embed="rId7">
            <a:alphaModFix/>
          </a:blip>
          <a:srcRect/>
          <a:stretch/>
        </p:blipFill>
        <p:spPr>
          <a:xfrm>
            <a:off x="7132700" y="3301625"/>
            <a:ext cx="1166250" cy="1484300"/>
          </a:xfrm>
          <a:prstGeom prst="rect">
            <a:avLst/>
          </a:prstGeom>
          <a:noFill/>
          <a:ln>
            <a:noFill/>
          </a:ln>
        </p:spPr>
      </p:pic>
      <p:sp>
        <p:nvSpPr>
          <p:cNvPr id="283" name="Google Shape;283;p57"/>
          <p:cNvSpPr txBox="1"/>
          <p:nvPr/>
        </p:nvSpPr>
        <p:spPr>
          <a:xfrm>
            <a:off x="837325" y="3849700"/>
            <a:ext cx="1335600" cy="59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ru" sz="1700" b="1" i="0" u="none" strike="noStrike" cap="none">
                <a:solidFill>
                  <a:srgbClr val="000000"/>
                </a:solidFill>
                <a:latin typeface="Arial"/>
                <a:ea typeface="Arial"/>
                <a:cs typeface="Arial"/>
                <a:sym typeface="Arial"/>
              </a:rPr>
              <a:t>жазық молекула</a:t>
            </a:r>
            <a:endParaRPr sz="1700" b="0" i="0" u="none" strike="noStrike" cap="none">
              <a:solidFill>
                <a:srgbClr val="000000"/>
              </a:solidFill>
              <a:latin typeface="Arial"/>
              <a:ea typeface="Arial"/>
              <a:cs typeface="Arial"/>
              <a:sym typeface="Arial"/>
            </a:endParaRPr>
          </a:p>
        </p:txBody>
      </p:sp>
      <p:sp>
        <p:nvSpPr>
          <p:cNvPr id="284" name="Google Shape;284;p57"/>
          <p:cNvSpPr txBox="1"/>
          <p:nvPr/>
        </p:nvSpPr>
        <p:spPr>
          <a:xfrm>
            <a:off x="7222300" y="4674500"/>
            <a:ext cx="1335600" cy="463200"/>
          </a:xfrm>
          <a:prstGeom prst="rect">
            <a:avLst/>
          </a:prstGeom>
          <a:noFill/>
          <a:ln>
            <a:noFill/>
          </a:ln>
        </p:spPr>
        <p:txBody>
          <a:bodyPr spcFirstLastPara="1" wrap="square" lIns="91425" tIns="91425" rIns="91425" bIns="91425" anchor="t" anchorCtr="0">
            <a:noAutofit/>
          </a:bodyPr>
          <a:lstStyle/>
          <a:p>
            <a:pPr marL="0" marR="406400" lvl="0" indent="0" algn="l" rtl="0">
              <a:lnSpc>
                <a:spcPct val="103000"/>
              </a:lnSpc>
              <a:spcBef>
                <a:spcPts val="300"/>
              </a:spcBef>
              <a:spcAft>
                <a:spcPts val="0"/>
              </a:spcAft>
              <a:buClr>
                <a:srgbClr val="000000"/>
              </a:buClr>
              <a:buSzPts val="1300"/>
              <a:buFont typeface="Arial"/>
              <a:buNone/>
            </a:pPr>
            <a:r>
              <a:rPr lang="ru" sz="1300" b="1" i="0" u="none" strike="noStrike" cap="none">
                <a:solidFill>
                  <a:srgbClr val="FF0000"/>
                </a:solidFill>
                <a:latin typeface="Arial"/>
                <a:ea typeface="Arial"/>
                <a:cs typeface="Arial"/>
                <a:sym typeface="Arial"/>
              </a:rPr>
              <a:t>Пиридин</a:t>
            </a:r>
            <a:endParaRPr sz="1400" b="0" i="0" u="none" strike="noStrike" cap="none">
              <a:solidFill>
                <a:srgbClr val="000000"/>
              </a:solidFill>
              <a:latin typeface="Arial"/>
              <a:ea typeface="Arial"/>
              <a:cs typeface="Arial"/>
              <a:sym typeface="Arial"/>
            </a:endParaRPr>
          </a:p>
        </p:txBody>
      </p:sp>
      <p:sp>
        <p:nvSpPr>
          <p:cNvPr id="285" name="Google Shape;285;p57"/>
          <p:cNvSpPr txBox="1"/>
          <p:nvPr/>
        </p:nvSpPr>
        <p:spPr>
          <a:xfrm>
            <a:off x="4503700" y="4522100"/>
            <a:ext cx="2258100" cy="597900"/>
          </a:xfrm>
          <a:prstGeom prst="rect">
            <a:avLst/>
          </a:prstGeom>
          <a:noFill/>
          <a:ln>
            <a:noFill/>
          </a:ln>
        </p:spPr>
        <p:txBody>
          <a:bodyPr spcFirstLastPara="1" wrap="square" lIns="91425" tIns="91425" rIns="91425" bIns="91425" anchor="t" anchorCtr="0">
            <a:noAutofit/>
          </a:bodyPr>
          <a:lstStyle/>
          <a:p>
            <a:pPr marL="0" marR="406400" lvl="0" indent="0" algn="ctr" rtl="0">
              <a:lnSpc>
                <a:spcPct val="103000"/>
              </a:lnSpc>
              <a:spcBef>
                <a:spcPts val="300"/>
              </a:spcBef>
              <a:spcAft>
                <a:spcPts val="0"/>
              </a:spcAft>
              <a:buClr>
                <a:srgbClr val="000000"/>
              </a:buClr>
              <a:buSzPts val="1300"/>
              <a:buFont typeface="Arial"/>
              <a:buNone/>
            </a:pPr>
            <a:r>
              <a:rPr lang="ru" sz="1300" b="1" i="0" u="none" strike="noStrike" cap="none">
                <a:solidFill>
                  <a:schemeClr val="dk1"/>
                </a:solidFill>
                <a:latin typeface="Arial"/>
                <a:ea typeface="Arial"/>
                <a:cs typeface="Arial"/>
                <a:sym typeface="Arial"/>
              </a:rPr>
              <a:t>Циклопентадиенил анион</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Экран (16:9)</PresentationFormat>
  <Paragraphs>249</Paragraphs>
  <Slides>31</Slides>
  <Notes>31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31</vt:i4>
      </vt:variant>
    </vt:vector>
  </HeadingPairs>
  <TitlesOfParts>
    <vt:vector size="40" baseType="lpstr">
      <vt:lpstr>Calibri</vt:lpstr>
      <vt:lpstr>Times New Roman</vt:lpstr>
      <vt:lpstr>Georgia</vt:lpstr>
      <vt:lpstr>Arial</vt:lpstr>
      <vt:lpstr>Book Antiqua</vt:lpstr>
      <vt:lpstr>Тема Office</vt:lpstr>
      <vt:lpstr>Simple Light</vt:lpstr>
      <vt:lpstr>Simple Light</vt:lpstr>
      <vt:lpstr>Simple Light</vt:lpstr>
      <vt:lpstr>Презентация PowerPoint</vt:lpstr>
      <vt:lpstr>Презентация PowerPoint</vt:lpstr>
      <vt:lpstr>Лекция соңында сіз келесі мәліметтерді игере аласыз:</vt:lpstr>
      <vt:lpstr>Әдебиет</vt:lpstr>
      <vt:lpstr>- Ароматты қосылыстар</vt:lpstr>
      <vt:lpstr>- Ароматты қосылыстар және бензол құрылысы </vt:lpstr>
      <vt:lpstr>-  Ароматты қосылыстардың аталуы</vt:lpstr>
      <vt:lpstr>Презентация PowerPoint</vt:lpstr>
      <vt:lpstr>- Хюкель ережесін түсіну және қолдану</vt:lpstr>
      <vt:lpstr>Сұрақ</vt:lpstr>
      <vt:lpstr>Жауабы</vt:lpstr>
      <vt:lpstr>Ароматты қосылыстардың реакциялары</vt:lpstr>
      <vt:lpstr>Бензолдың синтезі</vt:lpstr>
      <vt:lpstr>Ароматты қосылыстардың реакциялары </vt:lpstr>
      <vt:lpstr>Ароматты қосылыстардың реакциялары </vt:lpstr>
      <vt:lpstr>- HNO3, Cl2, Br2 немесе H2SO4 концентрленген ароматты қосылыстардың өзара әрекеттесуі кезінде алынған өнімдерді болжау</vt:lpstr>
      <vt:lpstr>Ароматты қосылыстардың реакциялары</vt:lpstr>
      <vt:lpstr>  - Ароматты қосылыстардың құрылымын анықтау</vt:lpstr>
      <vt:lpstr>Презентация PowerPoint</vt:lpstr>
      <vt:lpstr>- ароматты қосылыстардағы резонанстың маңыздылығы мен функциясын түсіндіріңіз</vt:lpstr>
      <vt:lpstr>қарапайым бір орынбасарлары бар ароматты қосылыстардың атаулары</vt:lpstr>
      <vt:lpstr>қарапайым екі орынбасарлы ароматты қосылыстардың атаулары</vt:lpstr>
      <vt:lpstr>Ароматты қосылыстар негізіндегі дәрілік заттар</vt:lpstr>
      <vt:lpstr>Сульфаниламидті препараттар-сульфанил қышқылы мен кетамин туындылары:</vt:lpstr>
      <vt:lpstr>Кетамин-бұл жаңа тесік? (жоқ)</vt:lpstr>
      <vt:lpstr>Кетамин туралы жылдам фактілер: Міне, кетамин туралы кейбір негізгі сәттер. Төменде толығырақ Кетамин құрылымы бойынша фенциклидинге (PCP) ұқсайды және ол транс мемлекетке ұқсас және қоршаған ортадан ажырату сезімін тудырады. Бұл мал дәрігерлік медицинада кеңінен қолданылатын анестетик және адамдарда кейбір хирургиялық процедуралар үшін қолданылған. Бұл экстази сияқты "клубтық есірткі" болып саналады және ол кездесуге зорлау есірткі ретінде теріс болды. Иә, пайдалану қиын Кетаминді дәрігердің тағайындауы бойынша ғана қолдану керек. </vt:lpstr>
      <vt:lpstr>медициналық Кейс: кетамин арасындағы салыстыру, клофелина және кетамин комбинациясы, пост анестетик дрожь алдын алу үшін клофелин</vt:lpstr>
      <vt:lpstr>Жағымсыз (жанама) әсерді салыстыру:</vt:lpstr>
      <vt:lpstr>Седацияны бағалау</vt:lpstr>
      <vt:lpstr>Дірілдеу</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Пользователь Windows</cp:lastModifiedBy>
  <cp:revision>1</cp:revision>
  <dcterms:modified xsi:type="dcterms:W3CDTF">2019-06-30T18:00:07Z</dcterms:modified>
</cp:coreProperties>
</file>